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Arimo" panose="020B0604020202020204" pitchFamily="34" charset="0"/>
      <p:regular r:id="rId20"/>
    </p:embeddedFont>
    <p:embeddedFont>
      <p:font typeface="Calibri" panose="020F0502020204030204" pitchFamily="34" charset="0"/>
      <p:regular r:id="rId21"/>
      <p:bold r:id="rId22"/>
      <p:italic r:id="rId23"/>
      <p:boldItalic r:id="rId24"/>
    </p:embeddedFont>
    <p:embeddedFont>
      <p:font typeface="Calibri (MS)" panose="020F0502020204030204" pitchFamily="34" charset="0"/>
      <p:regular r:id="rId25"/>
    </p:embeddedFont>
    <p:embeddedFont>
      <p:font typeface="Calibri (MS) Bold" panose="020F0702030404030204" pitchFamily="34" charset="0"/>
      <p:regular r:id="rId26"/>
      <p:bold r:id="rId27"/>
    </p:embeddedFont>
    <p:embeddedFont>
      <p:font typeface="Monami" pitchFamily="2" charset="77"/>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4674" autoAdjust="0"/>
  </p:normalViewPr>
  <p:slideViewPr>
    <p:cSldViewPr>
      <p:cViewPr varScale="1">
        <p:scale>
          <a:sx n="64" d="100"/>
          <a:sy n="64" d="100"/>
        </p:scale>
        <p:origin x="184" y="7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6/16/25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6/16/25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hyperlink" Target="https://gamma.app/?utm_source=made-with-gamma" TargetMode="External"/><Relationship Id="rId7"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1.jpeg"/><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2.jpe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3.jpe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0.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228600" y="-80010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7735937" y="1458590"/>
            <a:ext cx="9445526" cy="1905297"/>
          </a:xfrm>
          <a:prstGeom prst="rect">
            <a:avLst/>
          </a:prstGeom>
        </p:spPr>
        <p:txBody>
          <a:bodyPr lIns="0" tIns="0" rIns="0" bIns="0" rtlCol="0" anchor="t">
            <a:spAutoFit/>
          </a:bodyPr>
          <a:lstStyle/>
          <a:p>
            <a:pPr algn="l">
              <a:lnSpc>
                <a:spcPts val="6937"/>
              </a:lnSpc>
            </a:pPr>
            <a:r>
              <a:rPr lang="en-US" sz="5562" dirty="0">
                <a:solidFill>
                  <a:srgbClr val="373B48"/>
                </a:solidFill>
                <a:latin typeface="Monami"/>
                <a:ea typeface="Monami"/>
                <a:cs typeface="Monami"/>
                <a:sym typeface="Monami"/>
              </a:rPr>
              <a:t>Social Media and the Illusion of Free Speech</a:t>
            </a:r>
          </a:p>
        </p:txBody>
      </p:sp>
      <p:sp>
        <p:nvSpPr>
          <p:cNvPr id="7" name="TextBox 7"/>
          <p:cNvSpPr txBox="1"/>
          <p:nvPr/>
        </p:nvSpPr>
        <p:spPr>
          <a:xfrm>
            <a:off x="7850237" y="4822477"/>
            <a:ext cx="9445526" cy="1919287"/>
          </a:xfrm>
          <a:prstGeom prst="rect">
            <a:avLst/>
          </a:prstGeom>
        </p:spPr>
        <p:txBody>
          <a:bodyPr lIns="0" tIns="0" rIns="0" bIns="0" rtlCol="0" anchor="t">
            <a:spAutoFit/>
          </a:bodyPr>
          <a:lstStyle/>
          <a:p>
            <a:pPr algn="l">
              <a:lnSpc>
                <a:spcPts val="3562"/>
              </a:lnSpc>
            </a:pPr>
            <a:r>
              <a:rPr lang="en-US" sz="2187">
                <a:solidFill>
                  <a:srgbClr val="000000"/>
                </a:solidFill>
                <a:latin typeface="Arimo"/>
                <a:ea typeface="Arimo"/>
                <a:cs typeface="Arimo"/>
                <a:sym typeface="Arimo"/>
              </a:rPr>
              <a:t>This presentation examines the promise versus the reality of online expression. We will explore the tension between the digital public square and private corporate control. Join us as we navigate the evolving global speech landscapes.</a:t>
            </a:r>
          </a:p>
        </p:txBody>
      </p:sp>
      <p:grpSp>
        <p:nvGrpSpPr>
          <p:cNvPr id="8" name="Group 8"/>
          <p:cNvGrpSpPr/>
          <p:nvPr/>
        </p:nvGrpSpPr>
        <p:grpSpPr>
          <a:xfrm>
            <a:off x="7845475" y="7077075"/>
            <a:ext cx="463154" cy="463154"/>
            <a:chOff x="0" y="0"/>
            <a:chExt cx="617538" cy="617538"/>
          </a:xfrm>
        </p:grpSpPr>
        <p:sp>
          <p:nvSpPr>
            <p:cNvPr id="9" name="Freeform 9"/>
            <p:cNvSpPr/>
            <p:nvPr/>
          </p:nvSpPr>
          <p:spPr>
            <a:xfrm>
              <a:off x="0" y="0"/>
              <a:ext cx="617601" cy="617601"/>
            </a:xfrm>
            <a:custGeom>
              <a:avLst/>
              <a:gdLst/>
              <a:ahLst/>
              <a:cxnLst/>
              <a:rect l="l" t="t" r="r" b="b"/>
              <a:pathLst>
                <a:path w="617601" h="617601">
                  <a:moveTo>
                    <a:pt x="0" y="308737"/>
                  </a:moveTo>
                  <a:cubicBezTo>
                    <a:pt x="0" y="138303"/>
                    <a:pt x="138303" y="0"/>
                    <a:pt x="308737" y="0"/>
                  </a:cubicBezTo>
                  <a:cubicBezTo>
                    <a:pt x="310642" y="0"/>
                    <a:pt x="312547" y="889"/>
                    <a:pt x="313690" y="2413"/>
                  </a:cubicBezTo>
                  <a:lnTo>
                    <a:pt x="308737" y="6350"/>
                  </a:lnTo>
                  <a:lnTo>
                    <a:pt x="308737" y="0"/>
                  </a:lnTo>
                  <a:lnTo>
                    <a:pt x="308737" y="6350"/>
                  </a:lnTo>
                  <a:lnTo>
                    <a:pt x="308737" y="0"/>
                  </a:lnTo>
                  <a:cubicBezTo>
                    <a:pt x="479298" y="0"/>
                    <a:pt x="617601" y="138303"/>
                    <a:pt x="617601" y="308737"/>
                  </a:cubicBezTo>
                  <a:cubicBezTo>
                    <a:pt x="617601" y="311150"/>
                    <a:pt x="616204" y="313309"/>
                    <a:pt x="614045" y="314452"/>
                  </a:cubicBezTo>
                  <a:lnTo>
                    <a:pt x="611251" y="308737"/>
                  </a:lnTo>
                  <a:lnTo>
                    <a:pt x="617601" y="308737"/>
                  </a:lnTo>
                  <a:cubicBezTo>
                    <a:pt x="617601" y="479298"/>
                    <a:pt x="479298" y="617474"/>
                    <a:pt x="308864" y="617474"/>
                  </a:cubicBezTo>
                  <a:lnTo>
                    <a:pt x="308864" y="611124"/>
                  </a:lnTo>
                  <a:lnTo>
                    <a:pt x="308864" y="604774"/>
                  </a:lnTo>
                  <a:lnTo>
                    <a:pt x="308864" y="611124"/>
                  </a:lnTo>
                  <a:lnTo>
                    <a:pt x="308864" y="617474"/>
                  </a:lnTo>
                  <a:cubicBezTo>
                    <a:pt x="138303" y="617601"/>
                    <a:pt x="0" y="479298"/>
                    <a:pt x="0" y="308737"/>
                  </a:cubicBezTo>
                  <a:lnTo>
                    <a:pt x="6350" y="308737"/>
                  </a:lnTo>
                  <a:lnTo>
                    <a:pt x="0" y="308737"/>
                  </a:lnTo>
                  <a:moveTo>
                    <a:pt x="12700" y="308737"/>
                  </a:moveTo>
                  <a:lnTo>
                    <a:pt x="6350" y="308737"/>
                  </a:lnTo>
                  <a:lnTo>
                    <a:pt x="12700" y="308737"/>
                  </a:lnTo>
                  <a:cubicBezTo>
                    <a:pt x="12700" y="472313"/>
                    <a:pt x="145288" y="604901"/>
                    <a:pt x="308737" y="604901"/>
                  </a:cubicBezTo>
                  <a:cubicBezTo>
                    <a:pt x="312293" y="604901"/>
                    <a:pt x="315087" y="607695"/>
                    <a:pt x="315087" y="611251"/>
                  </a:cubicBezTo>
                  <a:cubicBezTo>
                    <a:pt x="315087" y="614807"/>
                    <a:pt x="312293" y="617601"/>
                    <a:pt x="308737" y="617601"/>
                  </a:cubicBezTo>
                  <a:cubicBezTo>
                    <a:pt x="305181" y="617601"/>
                    <a:pt x="302387" y="614807"/>
                    <a:pt x="302387" y="611251"/>
                  </a:cubicBezTo>
                  <a:cubicBezTo>
                    <a:pt x="302387" y="607695"/>
                    <a:pt x="305181" y="604901"/>
                    <a:pt x="308737" y="604901"/>
                  </a:cubicBezTo>
                  <a:cubicBezTo>
                    <a:pt x="472313" y="604901"/>
                    <a:pt x="604774" y="472313"/>
                    <a:pt x="604774" y="308864"/>
                  </a:cubicBezTo>
                  <a:cubicBezTo>
                    <a:pt x="604774" y="306451"/>
                    <a:pt x="606171" y="304292"/>
                    <a:pt x="608330" y="303149"/>
                  </a:cubicBezTo>
                  <a:lnTo>
                    <a:pt x="611124" y="308864"/>
                  </a:lnTo>
                  <a:lnTo>
                    <a:pt x="604774" y="308864"/>
                  </a:lnTo>
                  <a:cubicBezTo>
                    <a:pt x="604901" y="145288"/>
                    <a:pt x="472313" y="12700"/>
                    <a:pt x="308737" y="12700"/>
                  </a:cubicBezTo>
                  <a:cubicBezTo>
                    <a:pt x="306832" y="12700"/>
                    <a:pt x="304927" y="11811"/>
                    <a:pt x="303784" y="10287"/>
                  </a:cubicBezTo>
                  <a:lnTo>
                    <a:pt x="308737" y="6350"/>
                  </a:lnTo>
                  <a:lnTo>
                    <a:pt x="308737" y="12700"/>
                  </a:lnTo>
                  <a:cubicBezTo>
                    <a:pt x="145288" y="12700"/>
                    <a:pt x="12700" y="145288"/>
                    <a:pt x="12700" y="308737"/>
                  </a:cubicBezTo>
                  <a:close/>
                </a:path>
              </a:pathLst>
            </a:custGeom>
            <a:solidFill>
              <a:srgbClr val="FFFFFF"/>
            </a:solidFill>
          </p:spPr>
          <p:txBody>
            <a:bodyPr/>
            <a:lstStyle/>
            <a:p>
              <a:endParaRPr lang="en-US"/>
            </a:p>
          </p:txBody>
        </p:sp>
      </p:grpSp>
      <p:sp>
        <p:nvSpPr>
          <p:cNvPr id="10" name="TextBox 10"/>
          <p:cNvSpPr txBox="1"/>
          <p:nvPr/>
        </p:nvSpPr>
        <p:spPr>
          <a:xfrm>
            <a:off x="7784710" y="7089457"/>
            <a:ext cx="5825196" cy="2216512"/>
          </a:xfrm>
          <a:prstGeom prst="rect">
            <a:avLst/>
          </a:prstGeom>
        </p:spPr>
        <p:txBody>
          <a:bodyPr lIns="0" tIns="0" rIns="0" bIns="0" rtlCol="0" anchor="t">
            <a:spAutoFit/>
          </a:bodyPr>
          <a:lstStyle/>
          <a:p>
            <a:pPr algn="l">
              <a:lnSpc>
                <a:spcPts val="2400"/>
              </a:lnSpc>
            </a:pPr>
            <a:r>
              <a:rPr lang="en-US" sz="2000">
                <a:solidFill>
                  <a:srgbClr val="000000"/>
                </a:solidFill>
                <a:latin typeface="Calibri (MS)"/>
                <a:ea typeface="Calibri (MS)"/>
                <a:cs typeface="Calibri (MS)"/>
                <a:sym typeface="Calibri (MS)"/>
              </a:rPr>
              <a:t>Presented by,</a:t>
            </a:r>
          </a:p>
          <a:p>
            <a:pPr algn="l">
              <a:lnSpc>
                <a:spcPts val="2400"/>
              </a:lnSpc>
            </a:pPr>
            <a:endParaRPr lang="en-US" sz="2000">
              <a:solidFill>
                <a:srgbClr val="000000"/>
              </a:solidFill>
              <a:latin typeface="Calibri (MS)"/>
              <a:ea typeface="Calibri (MS)"/>
              <a:cs typeface="Calibri (MS)"/>
              <a:sym typeface="Calibri (MS)"/>
            </a:endParaRPr>
          </a:p>
          <a:p>
            <a:pPr algn="l">
              <a:lnSpc>
                <a:spcPts val="2400"/>
              </a:lnSpc>
            </a:pPr>
            <a:r>
              <a:rPr lang="en-US" sz="2000">
                <a:solidFill>
                  <a:srgbClr val="000000"/>
                </a:solidFill>
                <a:latin typeface="Calibri (MS)"/>
                <a:ea typeface="Calibri (MS)"/>
                <a:cs typeface="Calibri (MS)"/>
                <a:sym typeface="Calibri (MS)"/>
              </a:rPr>
              <a:t>1. Sadman Haifj (232-15-119)</a:t>
            </a:r>
          </a:p>
          <a:p>
            <a:pPr algn="l">
              <a:lnSpc>
                <a:spcPts val="2400"/>
              </a:lnSpc>
            </a:pPr>
            <a:r>
              <a:rPr lang="en-US" sz="2000">
                <a:solidFill>
                  <a:srgbClr val="000000"/>
                </a:solidFill>
                <a:latin typeface="Calibri (MS)"/>
                <a:ea typeface="Calibri (MS)"/>
                <a:cs typeface="Calibri (MS)"/>
                <a:sym typeface="Calibri (MS)"/>
              </a:rPr>
              <a:t>2. Fatema Tuj Johura Sohi (2232-15-133)</a:t>
            </a:r>
          </a:p>
          <a:p>
            <a:pPr algn="l">
              <a:lnSpc>
                <a:spcPts val="2400"/>
              </a:lnSpc>
            </a:pPr>
            <a:r>
              <a:rPr lang="en-US" sz="2000">
                <a:solidFill>
                  <a:srgbClr val="000000"/>
                </a:solidFill>
                <a:latin typeface="Calibri (MS)"/>
                <a:ea typeface="Calibri (MS)"/>
                <a:cs typeface="Calibri (MS)"/>
                <a:sym typeface="Calibri (MS)"/>
              </a:rPr>
              <a:t>3. Hossain Ibne Masudul Hoque (232-15-260)</a:t>
            </a:r>
          </a:p>
          <a:p>
            <a:pPr algn="l">
              <a:lnSpc>
                <a:spcPts val="2400"/>
              </a:lnSpc>
            </a:pPr>
            <a:r>
              <a:rPr lang="en-US" sz="2000">
                <a:solidFill>
                  <a:srgbClr val="000000"/>
                </a:solidFill>
                <a:latin typeface="Calibri (MS)"/>
                <a:ea typeface="Calibri (MS)"/>
                <a:cs typeface="Calibri (MS)"/>
                <a:sym typeface="Calibri (MS)"/>
              </a:rPr>
              <a:t>4. Md. Adib Yasir (232-15-697)</a:t>
            </a:r>
          </a:p>
          <a:p>
            <a:pPr algn="l">
              <a:lnSpc>
                <a:spcPts val="2400"/>
              </a:lnSpc>
            </a:pPr>
            <a:r>
              <a:rPr lang="en-US" sz="2000">
                <a:solidFill>
                  <a:srgbClr val="000000"/>
                </a:solidFill>
                <a:latin typeface="Calibri (MS)"/>
                <a:ea typeface="Calibri (MS)"/>
                <a:cs typeface="Calibri (MS)"/>
                <a:sym typeface="Calibri (MS)"/>
              </a:rPr>
              <a:t>5. Nilima Chowdhury Tasnim (232-15-801)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85725" y="1905"/>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txBody>
          <a:bodyPr/>
          <a:lstStyle/>
          <a:p>
            <a:endParaRPr lang="en-US"/>
          </a:p>
        </p:txBody>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txBody>
          <a:bodyPr/>
          <a:lstStyle/>
          <a:p>
            <a:endParaRPr lang="en-US"/>
          </a:p>
        </p:txBody>
      </p:sp>
      <p:sp>
        <p:nvSpPr>
          <p:cNvPr id="7" name="TextBox 7"/>
          <p:cNvSpPr txBox="1"/>
          <p:nvPr/>
        </p:nvSpPr>
        <p:spPr>
          <a:xfrm>
            <a:off x="992238" y="1110109"/>
            <a:ext cx="9445526" cy="2791271"/>
          </a:xfrm>
          <a:prstGeom prst="rect">
            <a:avLst/>
          </a:prstGeom>
        </p:spPr>
        <p:txBody>
          <a:bodyPr lIns="0" tIns="0" rIns="0" bIns="0" rtlCol="0" anchor="t">
            <a:spAutoFit/>
          </a:bodyPr>
          <a:lstStyle/>
          <a:p>
            <a:pPr algn="l">
              <a:lnSpc>
                <a:spcPts val="6937"/>
              </a:lnSpc>
            </a:pPr>
            <a:r>
              <a:rPr lang="en-US" sz="5562">
                <a:solidFill>
                  <a:srgbClr val="373B48"/>
                </a:solidFill>
                <a:latin typeface="Monami"/>
                <a:ea typeface="Monami"/>
                <a:cs typeface="Monami"/>
                <a:sym typeface="Monami"/>
              </a:rPr>
              <a:t>The Illusion Unveiled: Platform Power vs. User Rights</a:t>
            </a:r>
          </a:p>
        </p:txBody>
      </p:sp>
      <p:sp>
        <p:nvSpPr>
          <p:cNvPr id="8" name="Freeform 8" descr="preencoded.png"/>
          <p:cNvSpPr/>
          <p:nvPr/>
        </p:nvSpPr>
        <p:spPr>
          <a:xfrm>
            <a:off x="992238" y="4326582"/>
            <a:ext cx="708720" cy="708720"/>
          </a:xfrm>
          <a:custGeom>
            <a:avLst/>
            <a:gdLst/>
            <a:ahLst/>
            <a:cxnLst/>
            <a:rect l="l" t="t" r="r" b="b"/>
            <a:pathLst>
              <a:path w="708720" h="708720">
                <a:moveTo>
                  <a:pt x="0" y="0"/>
                </a:moveTo>
                <a:lnTo>
                  <a:pt x="708719" y="0"/>
                </a:lnTo>
                <a:lnTo>
                  <a:pt x="708719" y="708720"/>
                </a:lnTo>
                <a:lnTo>
                  <a:pt x="0" y="708720"/>
                </a:lnTo>
                <a:lnTo>
                  <a:pt x="0" y="0"/>
                </a:lnTo>
                <a:close/>
              </a:path>
            </a:pathLst>
          </a:custGeom>
          <a:blipFill>
            <a:blip r:embed="rId6"/>
            <a:stretch>
              <a:fillRect/>
            </a:stretch>
          </a:blipFill>
        </p:spPr>
        <p:txBody>
          <a:bodyPr/>
          <a:lstStyle/>
          <a:p>
            <a:endParaRPr lang="en-US"/>
          </a:p>
        </p:txBody>
      </p:sp>
      <p:sp>
        <p:nvSpPr>
          <p:cNvPr id="9" name="TextBox 9"/>
          <p:cNvSpPr txBox="1"/>
          <p:nvPr/>
        </p:nvSpPr>
        <p:spPr>
          <a:xfrm>
            <a:off x="992238" y="5313461"/>
            <a:ext cx="2912269" cy="519112"/>
          </a:xfrm>
          <a:prstGeom prst="rect">
            <a:avLst/>
          </a:prstGeom>
        </p:spPr>
        <p:txBody>
          <a:bodyPr lIns="0" tIns="0" rIns="0" bIns="0" rtlCol="0" anchor="t">
            <a:spAutoFit/>
          </a:bodyPr>
          <a:lstStyle/>
          <a:p>
            <a:pPr algn="l">
              <a:lnSpc>
                <a:spcPts val="3437"/>
              </a:lnSpc>
            </a:pPr>
            <a:r>
              <a:rPr lang="en-US" sz="2750">
                <a:solidFill>
                  <a:srgbClr val="52586B"/>
                </a:solidFill>
                <a:latin typeface="Monami"/>
                <a:ea typeface="Monami"/>
                <a:cs typeface="Monami"/>
                <a:sym typeface="Monami"/>
              </a:rPr>
              <a:t>Control</a:t>
            </a:r>
          </a:p>
        </p:txBody>
      </p:sp>
      <p:sp>
        <p:nvSpPr>
          <p:cNvPr id="10" name="TextBox 10"/>
          <p:cNvSpPr txBox="1"/>
          <p:nvPr/>
        </p:nvSpPr>
        <p:spPr>
          <a:xfrm>
            <a:off x="992238" y="5897910"/>
            <a:ext cx="2912269" cy="1012031"/>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Platforms shape what users see and hear.</a:t>
            </a:r>
          </a:p>
        </p:txBody>
      </p:sp>
      <p:sp>
        <p:nvSpPr>
          <p:cNvPr id="11" name="Freeform 11" descr="preencoded.png"/>
          <p:cNvSpPr/>
          <p:nvPr/>
        </p:nvSpPr>
        <p:spPr>
          <a:xfrm>
            <a:off x="4258866" y="4326582"/>
            <a:ext cx="708720" cy="708720"/>
          </a:xfrm>
          <a:custGeom>
            <a:avLst/>
            <a:gdLst/>
            <a:ahLst/>
            <a:cxnLst/>
            <a:rect l="l" t="t" r="r" b="b"/>
            <a:pathLst>
              <a:path w="708720" h="708720">
                <a:moveTo>
                  <a:pt x="0" y="0"/>
                </a:moveTo>
                <a:lnTo>
                  <a:pt x="708720" y="0"/>
                </a:lnTo>
                <a:lnTo>
                  <a:pt x="708720" y="708720"/>
                </a:lnTo>
                <a:lnTo>
                  <a:pt x="0" y="708720"/>
                </a:lnTo>
                <a:lnTo>
                  <a:pt x="0" y="0"/>
                </a:lnTo>
                <a:close/>
              </a:path>
            </a:pathLst>
          </a:custGeom>
          <a:blipFill>
            <a:blip r:embed="rId7"/>
            <a:stretch>
              <a:fillRect/>
            </a:stretch>
          </a:blipFill>
        </p:spPr>
        <p:txBody>
          <a:bodyPr/>
          <a:lstStyle/>
          <a:p>
            <a:endParaRPr lang="en-US"/>
          </a:p>
        </p:txBody>
      </p:sp>
      <p:sp>
        <p:nvSpPr>
          <p:cNvPr id="12" name="TextBox 12"/>
          <p:cNvSpPr txBox="1"/>
          <p:nvPr/>
        </p:nvSpPr>
        <p:spPr>
          <a:xfrm>
            <a:off x="3904507" y="5267833"/>
            <a:ext cx="3132534" cy="397545"/>
          </a:xfrm>
          <a:prstGeom prst="rect">
            <a:avLst/>
          </a:prstGeom>
        </p:spPr>
        <p:txBody>
          <a:bodyPr wrap="square" lIns="0" tIns="0" rIns="0" bIns="0" rtlCol="0" anchor="t">
            <a:spAutoFit/>
          </a:bodyPr>
          <a:lstStyle/>
          <a:p>
            <a:pPr algn="l">
              <a:lnSpc>
                <a:spcPts val="3437"/>
              </a:lnSpc>
            </a:pPr>
            <a:r>
              <a:rPr lang="en-US" sz="2750" dirty="0">
                <a:solidFill>
                  <a:srgbClr val="52586B"/>
                </a:solidFill>
                <a:latin typeface="Monami"/>
                <a:ea typeface="Monami"/>
                <a:cs typeface="Monami"/>
                <a:sym typeface="Monami"/>
              </a:rPr>
              <a:t>Deplatforming</a:t>
            </a:r>
          </a:p>
        </p:txBody>
      </p:sp>
      <p:sp>
        <p:nvSpPr>
          <p:cNvPr id="13" name="TextBox 13"/>
          <p:cNvSpPr txBox="1"/>
          <p:nvPr/>
        </p:nvSpPr>
        <p:spPr>
          <a:xfrm>
            <a:off x="4258866" y="5897910"/>
            <a:ext cx="2912269" cy="1012031"/>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Silences individuals from large audiences.</a:t>
            </a:r>
          </a:p>
        </p:txBody>
      </p:sp>
      <p:sp>
        <p:nvSpPr>
          <p:cNvPr id="14" name="Freeform 14" descr="preencoded.png"/>
          <p:cNvSpPr/>
          <p:nvPr/>
        </p:nvSpPr>
        <p:spPr>
          <a:xfrm>
            <a:off x="8163372" y="4326582"/>
            <a:ext cx="708720" cy="708720"/>
          </a:xfrm>
          <a:custGeom>
            <a:avLst/>
            <a:gdLst/>
            <a:ahLst/>
            <a:cxnLst/>
            <a:rect l="l" t="t" r="r" b="b"/>
            <a:pathLst>
              <a:path w="708720" h="708720">
                <a:moveTo>
                  <a:pt x="0" y="0"/>
                </a:moveTo>
                <a:lnTo>
                  <a:pt x="708720" y="0"/>
                </a:lnTo>
                <a:lnTo>
                  <a:pt x="708720" y="708720"/>
                </a:lnTo>
                <a:lnTo>
                  <a:pt x="0" y="708720"/>
                </a:lnTo>
                <a:lnTo>
                  <a:pt x="0" y="0"/>
                </a:lnTo>
                <a:close/>
              </a:path>
            </a:pathLst>
          </a:custGeom>
          <a:blipFill>
            <a:blip r:embed="rId8"/>
            <a:stretch>
              <a:fillRect/>
            </a:stretch>
          </a:blipFill>
        </p:spPr>
        <p:txBody>
          <a:bodyPr/>
          <a:lstStyle/>
          <a:p>
            <a:endParaRPr lang="en-US" dirty="0"/>
          </a:p>
        </p:txBody>
      </p:sp>
      <p:sp>
        <p:nvSpPr>
          <p:cNvPr id="15" name="TextBox 15"/>
          <p:cNvSpPr txBox="1"/>
          <p:nvPr/>
        </p:nvSpPr>
        <p:spPr>
          <a:xfrm>
            <a:off x="7525494" y="5267832"/>
            <a:ext cx="3523506" cy="397545"/>
          </a:xfrm>
          <a:prstGeom prst="rect">
            <a:avLst/>
          </a:prstGeom>
        </p:spPr>
        <p:txBody>
          <a:bodyPr wrap="square" lIns="0" tIns="0" rIns="0" bIns="0" rtlCol="0" anchor="t">
            <a:spAutoFit/>
          </a:bodyPr>
          <a:lstStyle/>
          <a:p>
            <a:pPr algn="l">
              <a:lnSpc>
                <a:spcPts val="3437"/>
              </a:lnSpc>
            </a:pPr>
            <a:r>
              <a:rPr lang="en-US" sz="2750" dirty="0" err="1">
                <a:solidFill>
                  <a:srgbClr val="52586B"/>
                </a:solidFill>
                <a:latin typeface="Monami"/>
                <a:ea typeface="Monami"/>
                <a:cs typeface="Monami"/>
                <a:sym typeface="Monami"/>
              </a:rPr>
              <a:t>Shadowbanning</a:t>
            </a:r>
            <a:endParaRPr lang="en-US" sz="2750" dirty="0">
              <a:solidFill>
                <a:srgbClr val="52586B"/>
              </a:solidFill>
              <a:latin typeface="Monami"/>
              <a:ea typeface="Monami"/>
              <a:cs typeface="Monami"/>
              <a:sym typeface="Monami"/>
            </a:endParaRPr>
          </a:p>
        </p:txBody>
      </p:sp>
      <p:sp>
        <p:nvSpPr>
          <p:cNvPr id="16" name="TextBox 16"/>
          <p:cNvSpPr txBox="1"/>
          <p:nvPr/>
        </p:nvSpPr>
        <p:spPr>
          <a:xfrm>
            <a:off x="7525494" y="5897910"/>
            <a:ext cx="2912269" cy="1012031"/>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Reduces visibility without notification.</a:t>
            </a:r>
          </a:p>
        </p:txBody>
      </p:sp>
      <p:sp>
        <p:nvSpPr>
          <p:cNvPr id="17" name="TextBox 17"/>
          <p:cNvSpPr txBox="1"/>
          <p:nvPr/>
        </p:nvSpPr>
        <p:spPr>
          <a:xfrm>
            <a:off x="992238" y="7124105"/>
            <a:ext cx="9445526" cy="1919287"/>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Users often perceive social media as public forums, yet platforms wield significant control. Deplatforming effectively silences voices, while shadowbanning reduces visibility. Corporate interests and ad revenue heavily influence content policies and user experience.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txBody>
          <a:bodyPr/>
          <a:lstStyle/>
          <a:p>
            <a:endParaRPr lang="en-US"/>
          </a:p>
        </p:txBody>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txBody>
          <a:bodyPr/>
          <a:lstStyle/>
          <a:p>
            <a:endParaRPr lang="en-US"/>
          </a:p>
        </p:txBody>
      </p:sp>
      <p:sp>
        <p:nvSpPr>
          <p:cNvPr id="7" name="TextBox 7"/>
          <p:cNvSpPr txBox="1"/>
          <p:nvPr/>
        </p:nvSpPr>
        <p:spPr>
          <a:xfrm>
            <a:off x="582490" y="626532"/>
            <a:ext cx="6657070" cy="2791271"/>
          </a:xfrm>
          <a:prstGeom prst="rect">
            <a:avLst/>
          </a:prstGeom>
        </p:spPr>
        <p:txBody>
          <a:bodyPr lIns="0" tIns="0" rIns="0" bIns="0" rtlCol="0" anchor="t">
            <a:spAutoFit/>
          </a:bodyPr>
          <a:lstStyle/>
          <a:p>
            <a:pPr algn="l">
              <a:lnSpc>
                <a:spcPts val="6937"/>
              </a:lnSpc>
            </a:pPr>
            <a:r>
              <a:rPr lang="en-US" sz="5562">
                <a:solidFill>
                  <a:srgbClr val="373B48"/>
                </a:solidFill>
                <a:latin typeface="Monami"/>
                <a:ea typeface="Monami"/>
                <a:cs typeface="Monami"/>
                <a:sym typeface="Monami"/>
              </a:rPr>
              <a:t>The Illusion Unveiled: Examples</a:t>
            </a:r>
          </a:p>
        </p:txBody>
      </p:sp>
      <p:sp>
        <p:nvSpPr>
          <p:cNvPr id="8" name="TextBox 8"/>
          <p:cNvSpPr txBox="1"/>
          <p:nvPr/>
        </p:nvSpPr>
        <p:spPr>
          <a:xfrm>
            <a:off x="805815" y="4084395"/>
            <a:ext cx="6752052" cy="4919082"/>
          </a:xfrm>
          <a:prstGeom prst="rect">
            <a:avLst/>
          </a:prstGeom>
        </p:spPr>
        <p:txBody>
          <a:bodyPr lIns="0" tIns="0" rIns="0" bIns="0" rtlCol="0" anchor="t">
            <a:spAutoFit/>
          </a:bodyPr>
          <a:lstStyle/>
          <a:p>
            <a:pPr algn="l">
              <a:lnSpc>
                <a:spcPts val="2699"/>
              </a:lnSpc>
            </a:pPr>
            <a:r>
              <a:rPr lang="en-US" sz="2249">
                <a:solidFill>
                  <a:srgbClr val="000000"/>
                </a:solidFill>
                <a:latin typeface="Calibri (MS)"/>
                <a:ea typeface="Calibri (MS)"/>
                <a:cs typeface="Calibri (MS)"/>
                <a:sym typeface="Calibri (MS)"/>
              </a:rPr>
              <a:t>Bangladesh – Quota Reform Movement (June–July 2024)</a:t>
            </a:r>
          </a:p>
          <a:p>
            <a:pPr algn="l">
              <a:lnSpc>
                <a:spcPts val="2699"/>
              </a:lnSpc>
            </a:pPr>
            <a:endParaRPr lang="en-US" sz="2249">
              <a:solidFill>
                <a:srgbClr val="000000"/>
              </a:solidFill>
              <a:latin typeface="Calibri (MS)"/>
              <a:ea typeface="Calibri (MS)"/>
              <a:cs typeface="Calibri (MS)"/>
              <a:sym typeface="Calibri (MS)"/>
            </a:endParaRPr>
          </a:p>
          <a:p>
            <a:pPr algn="l">
              <a:lnSpc>
                <a:spcPts val="2699"/>
              </a:lnSpc>
            </a:pPr>
            <a:r>
              <a:rPr lang="en-US" sz="2249">
                <a:solidFill>
                  <a:srgbClr val="000000"/>
                </a:solidFill>
                <a:latin typeface="Calibri (MS)"/>
                <a:ea typeface="Calibri (MS)"/>
                <a:cs typeface="Calibri (MS)"/>
                <a:sym typeface="Calibri (MS)"/>
              </a:rPr>
              <a:t>During widespread student protests against a 30% jobs quota for descendants of freedom fighters, the government imposed severe internet restrictions:</a:t>
            </a:r>
          </a:p>
          <a:p>
            <a:pPr algn="l">
              <a:lnSpc>
                <a:spcPts val="2699"/>
              </a:lnSpc>
            </a:pPr>
            <a:endParaRPr lang="en-US" sz="2249">
              <a:solidFill>
                <a:srgbClr val="000000"/>
              </a:solidFill>
              <a:latin typeface="Calibri (MS)"/>
              <a:ea typeface="Calibri (MS)"/>
              <a:cs typeface="Calibri (MS)"/>
              <a:sym typeface="Calibri (MS)"/>
            </a:endParaRPr>
          </a:p>
          <a:p>
            <a:pPr marL="339328" lvl="1" indent="-169664" algn="l">
              <a:lnSpc>
                <a:spcPts val="2699"/>
              </a:lnSpc>
              <a:buFont typeface="Arial"/>
              <a:buChar char="•"/>
            </a:pPr>
            <a:r>
              <a:rPr lang="en-US" sz="2249">
                <a:solidFill>
                  <a:srgbClr val="000000"/>
                </a:solidFill>
                <a:latin typeface="Calibri (MS)"/>
                <a:ea typeface="Calibri (MS)"/>
                <a:cs typeface="Calibri (MS)"/>
                <a:sym typeface="Calibri (MS)"/>
              </a:rPr>
              <a:t>Nationwide mobile and broadband internet shutdown for 5–11 days.</a:t>
            </a:r>
          </a:p>
          <a:p>
            <a:pPr marL="339328" lvl="1" indent="-169664" algn="l">
              <a:lnSpc>
                <a:spcPts val="2699"/>
              </a:lnSpc>
              <a:buFont typeface="Arial"/>
              <a:buChar char="•"/>
            </a:pPr>
            <a:r>
              <a:rPr lang="en-US" sz="2249">
                <a:solidFill>
                  <a:srgbClr val="000000"/>
                </a:solidFill>
                <a:latin typeface="Calibri (MS)"/>
                <a:ea typeface="Calibri (MS)"/>
                <a:cs typeface="Calibri (MS)"/>
                <a:sym typeface="Calibri (MS)"/>
              </a:rPr>
              <a:t>Major social media platforms (Facebook, Instagram, YouTube, WhatsApp, Signal) were blocked for up to 14 days ([freedomhouse.org]).</a:t>
            </a:r>
          </a:p>
          <a:p>
            <a:pPr marL="339328" lvl="1" indent="-169664" algn="l">
              <a:lnSpc>
                <a:spcPts val="2699"/>
              </a:lnSpc>
              <a:buFont typeface="Arial"/>
              <a:buChar char="•"/>
            </a:pPr>
            <a:r>
              <a:rPr lang="en-US" sz="2249">
                <a:solidFill>
                  <a:srgbClr val="000000"/>
                </a:solidFill>
                <a:latin typeface="Calibri (MS)"/>
                <a:ea typeface="Calibri (MS)"/>
                <a:cs typeface="Calibri (MS)"/>
                <a:sym typeface="Calibri (MS)"/>
              </a:rPr>
              <a:t>Activists and journalists were arrested under the Cyber Security Act for social media posts criticizing the quota ([amnestyusa.org]).</a:t>
            </a:r>
          </a:p>
        </p:txBody>
      </p:sp>
      <p:sp>
        <p:nvSpPr>
          <p:cNvPr id="9" name="Freeform 9" descr="A person in a vest speaking into a microphone  AI-generated content may be incorrect."/>
          <p:cNvSpPr/>
          <p:nvPr/>
        </p:nvSpPr>
        <p:spPr>
          <a:xfrm>
            <a:off x="8111076" y="0"/>
            <a:ext cx="10301307" cy="10287000"/>
          </a:xfrm>
          <a:custGeom>
            <a:avLst/>
            <a:gdLst/>
            <a:ahLst/>
            <a:cxnLst/>
            <a:rect l="l" t="t" r="r" b="b"/>
            <a:pathLst>
              <a:path w="10301307" h="10287000">
                <a:moveTo>
                  <a:pt x="0" y="0"/>
                </a:moveTo>
                <a:lnTo>
                  <a:pt x="10301308" y="0"/>
                </a:lnTo>
                <a:lnTo>
                  <a:pt x="10301308" y="10287000"/>
                </a:lnTo>
                <a:lnTo>
                  <a:pt x="0" y="10287000"/>
                </a:lnTo>
                <a:lnTo>
                  <a:pt x="0" y="0"/>
                </a:lnTo>
                <a:close/>
              </a:path>
            </a:pathLst>
          </a:custGeom>
          <a:blipFill>
            <a:blip r:embed="rId6"/>
            <a:stretch>
              <a:fillRect/>
            </a:stretch>
          </a:blipFill>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txBody>
          <a:bodyPr/>
          <a:lstStyle/>
          <a:p>
            <a:endParaRPr lang="en-US"/>
          </a:p>
        </p:txBody>
      </p:sp>
      <p:sp>
        <p:nvSpPr>
          <p:cNvPr id="6" name="TextBox 6"/>
          <p:cNvSpPr txBox="1"/>
          <p:nvPr/>
        </p:nvSpPr>
        <p:spPr>
          <a:xfrm>
            <a:off x="582490" y="626532"/>
            <a:ext cx="12093088" cy="2791271"/>
          </a:xfrm>
          <a:prstGeom prst="rect">
            <a:avLst/>
          </a:prstGeom>
        </p:spPr>
        <p:txBody>
          <a:bodyPr lIns="0" tIns="0" rIns="0" bIns="0" rtlCol="0" anchor="t">
            <a:spAutoFit/>
          </a:bodyPr>
          <a:lstStyle/>
          <a:p>
            <a:pPr algn="l">
              <a:lnSpc>
                <a:spcPts val="6937"/>
              </a:lnSpc>
            </a:pPr>
            <a:r>
              <a:rPr lang="en-US" sz="5562">
                <a:solidFill>
                  <a:srgbClr val="373B48"/>
                </a:solidFill>
                <a:latin typeface="Monami"/>
                <a:ea typeface="Monami"/>
                <a:cs typeface="Monami"/>
                <a:sym typeface="Monami"/>
              </a:rPr>
              <a:t>The Illusion Unveiled: Examples</a:t>
            </a:r>
          </a:p>
        </p:txBody>
      </p:sp>
      <p:sp>
        <p:nvSpPr>
          <p:cNvPr id="7" name="TextBox 7"/>
          <p:cNvSpPr txBox="1"/>
          <p:nvPr/>
        </p:nvSpPr>
        <p:spPr>
          <a:xfrm>
            <a:off x="501747" y="3055170"/>
            <a:ext cx="9093005" cy="4707300"/>
          </a:xfrm>
          <a:prstGeom prst="rect">
            <a:avLst/>
          </a:prstGeom>
        </p:spPr>
        <p:txBody>
          <a:bodyPr lIns="0" tIns="0" rIns="0" bIns="0" rtlCol="0" anchor="t">
            <a:spAutoFit/>
          </a:bodyPr>
          <a:lstStyle/>
          <a:p>
            <a:pPr algn="l">
              <a:lnSpc>
                <a:spcPts val="3600"/>
              </a:lnSpc>
            </a:pPr>
            <a:r>
              <a:rPr lang="en-US" sz="3000" b="1">
                <a:solidFill>
                  <a:srgbClr val="000000"/>
                </a:solidFill>
                <a:latin typeface="Calibri (MS) Bold"/>
                <a:ea typeface="Calibri (MS) Bold"/>
                <a:cs typeface="Calibri (MS) Bold"/>
                <a:sym typeface="Calibri (MS) Bold"/>
              </a:rPr>
              <a:t>🇮🇳 Kashmir (India-Administered)</a:t>
            </a:r>
          </a:p>
          <a:p>
            <a:pPr algn="l">
              <a:lnSpc>
                <a:spcPts val="3600"/>
              </a:lnSpc>
            </a:pPr>
            <a:r>
              <a:rPr lang="en-US" sz="3000" b="1">
                <a:solidFill>
                  <a:srgbClr val="000000"/>
                </a:solidFill>
                <a:latin typeface="Calibri (MS) Bold"/>
                <a:ea typeface="Calibri (MS) Bold"/>
                <a:cs typeface="Calibri (MS) Bold"/>
                <a:sym typeface="Calibri (MS) Bold"/>
              </a:rPr>
              <a:t>Repeated Social Media Shutdowns (2012–2017)</a:t>
            </a:r>
          </a:p>
          <a:p>
            <a:pPr marL="452437" lvl="1" indent="-226219" algn="l">
              <a:lnSpc>
                <a:spcPts val="3600"/>
              </a:lnSpc>
              <a:buFont typeface="Arial"/>
              <a:buChar char="•"/>
            </a:pPr>
            <a:r>
              <a:rPr lang="en-US" sz="3000" b="1">
                <a:solidFill>
                  <a:srgbClr val="000000"/>
                </a:solidFill>
                <a:latin typeface="Calibri (MS) Bold"/>
                <a:ea typeface="Calibri (MS) Bold"/>
                <a:cs typeface="Calibri (MS) Bold"/>
                <a:sym typeface="Calibri (MS) Bold"/>
              </a:rPr>
              <a:t>Over 30 internet blackouts</a:t>
            </a:r>
            <a:r>
              <a:rPr lang="en-US" sz="3000">
                <a:solidFill>
                  <a:srgbClr val="000000"/>
                </a:solidFill>
                <a:latin typeface="Calibri (MS)"/>
                <a:ea typeface="Calibri (MS)"/>
                <a:cs typeface="Calibri (MS)"/>
                <a:sym typeface="Calibri (MS)"/>
              </a:rPr>
              <a:t> occurred between 2012 and 2017 due to unrest and protests.</a:t>
            </a:r>
          </a:p>
          <a:p>
            <a:pPr marL="452437" lvl="1" indent="-226219" algn="l">
              <a:lnSpc>
                <a:spcPts val="3600"/>
              </a:lnSpc>
              <a:buFont typeface="Arial"/>
              <a:buChar char="•"/>
            </a:pPr>
            <a:r>
              <a:rPr lang="en-US" sz="3000">
                <a:solidFill>
                  <a:srgbClr val="000000"/>
                </a:solidFill>
                <a:latin typeface="Calibri (MS)"/>
                <a:ea typeface="Calibri (MS)"/>
                <a:cs typeface="Calibri (MS)"/>
                <a:sym typeface="Calibri (MS)"/>
              </a:rPr>
              <a:t>Popular platforms like </a:t>
            </a:r>
            <a:r>
              <a:rPr lang="en-US" sz="3000" b="1">
                <a:solidFill>
                  <a:srgbClr val="000000"/>
                </a:solidFill>
                <a:latin typeface="Calibri (MS) Bold"/>
                <a:ea typeface="Calibri (MS) Bold"/>
                <a:cs typeface="Calibri (MS) Bold"/>
                <a:sym typeface="Calibri (MS) Bold"/>
              </a:rPr>
              <a:t>WhatsApp, Facebook, Twitter, and Snapchat</a:t>
            </a:r>
            <a:r>
              <a:rPr lang="en-US" sz="3000">
                <a:solidFill>
                  <a:srgbClr val="000000"/>
                </a:solidFill>
                <a:latin typeface="Calibri (MS)"/>
                <a:ea typeface="Calibri (MS)"/>
                <a:cs typeface="Calibri (MS)"/>
                <a:sym typeface="Calibri (MS)"/>
              </a:rPr>
              <a:t> were frequently blocked.</a:t>
            </a:r>
          </a:p>
          <a:p>
            <a:pPr marL="452437" lvl="1" indent="-226219" algn="l">
              <a:lnSpc>
                <a:spcPts val="3600"/>
              </a:lnSpc>
              <a:buFont typeface="Arial"/>
              <a:buChar char="•"/>
            </a:pPr>
            <a:r>
              <a:rPr lang="en-US" sz="3000" b="1">
                <a:solidFill>
                  <a:srgbClr val="000000"/>
                </a:solidFill>
                <a:latin typeface="Calibri (MS) Bold"/>
                <a:ea typeface="Calibri (MS) Bold"/>
                <a:cs typeface="Calibri (MS) Bold"/>
                <a:sym typeface="Calibri (MS) Bold"/>
              </a:rPr>
              <a:t>Over 200 shutdowns</a:t>
            </a:r>
            <a:r>
              <a:rPr lang="en-US" sz="3000">
                <a:solidFill>
                  <a:srgbClr val="000000"/>
                </a:solidFill>
                <a:latin typeface="Calibri (MS)"/>
                <a:ea typeface="Calibri (MS)"/>
                <a:cs typeface="Calibri (MS)"/>
                <a:sym typeface="Calibri (MS)"/>
              </a:rPr>
              <a:t> were recorded in Kashmir from 2012 to 2020, with </a:t>
            </a:r>
            <a:r>
              <a:rPr lang="en-US" sz="3000" b="1">
                <a:solidFill>
                  <a:srgbClr val="000000"/>
                </a:solidFill>
                <a:latin typeface="Calibri (MS) Bold"/>
                <a:ea typeface="Calibri (MS) Bold"/>
                <a:cs typeface="Calibri (MS) Bold"/>
                <a:sym typeface="Calibri (MS) Bold"/>
              </a:rPr>
              <a:t>31 in 2016 alone</a:t>
            </a:r>
            <a:r>
              <a:rPr lang="en-US" sz="3000">
                <a:solidFill>
                  <a:srgbClr val="000000"/>
                </a:solidFill>
                <a:latin typeface="Calibri (MS)"/>
                <a:ea typeface="Calibri (MS)"/>
                <a:cs typeface="Calibri (MS)"/>
                <a:sym typeface="Calibri (MS)"/>
              </a:rPr>
              <a:t>.</a:t>
            </a:r>
          </a:p>
          <a:p>
            <a:pPr marL="452437" lvl="1" indent="-226219" algn="l">
              <a:lnSpc>
                <a:spcPts val="3600"/>
              </a:lnSpc>
              <a:buFont typeface="Arial"/>
              <a:buChar char="•"/>
            </a:pPr>
            <a:r>
              <a:rPr lang="en-US" sz="3000">
                <a:solidFill>
                  <a:srgbClr val="000000"/>
                </a:solidFill>
                <a:latin typeface="Calibri (MS)"/>
                <a:ea typeface="Calibri (MS)"/>
                <a:cs typeface="Calibri (MS)"/>
                <a:sym typeface="Calibri (MS)"/>
              </a:rPr>
              <a:t>Authorities often used </a:t>
            </a:r>
            <a:r>
              <a:rPr lang="en-US" sz="3000" b="1">
                <a:solidFill>
                  <a:srgbClr val="000000"/>
                </a:solidFill>
                <a:latin typeface="Calibri (MS) Bold"/>
                <a:ea typeface="Calibri (MS) Bold"/>
                <a:cs typeface="Calibri (MS) Bold"/>
                <a:sym typeface="Calibri (MS) Bold"/>
              </a:rPr>
              <a:t>2G throttling</a:t>
            </a:r>
            <a:r>
              <a:rPr lang="en-US" sz="3000">
                <a:solidFill>
                  <a:srgbClr val="000000"/>
                </a:solidFill>
                <a:latin typeface="Calibri (MS)"/>
                <a:ea typeface="Calibri (MS)"/>
                <a:cs typeface="Calibri (MS)"/>
                <a:sym typeface="Calibri (MS)"/>
              </a:rPr>
              <a:t>, severely limiting online communication and media access.</a:t>
            </a:r>
          </a:p>
        </p:txBody>
      </p:sp>
      <p:sp>
        <p:nvSpPr>
          <p:cNvPr id="8" name="Freeform 8" descr="A person holding a sign  AI-generated content may be incorrect."/>
          <p:cNvSpPr/>
          <p:nvPr/>
        </p:nvSpPr>
        <p:spPr>
          <a:xfrm>
            <a:off x="10448128" y="0"/>
            <a:ext cx="7839873" cy="10287000"/>
          </a:xfrm>
          <a:custGeom>
            <a:avLst/>
            <a:gdLst/>
            <a:ahLst/>
            <a:cxnLst/>
            <a:rect l="l" t="t" r="r" b="b"/>
            <a:pathLst>
              <a:path w="7839873" h="10287000">
                <a:moveTo>
                  <a:pt x="0" y="0"/>
                </a:moveTo>
                <a:lnTo>
                  <a:pt x="7839872" y="0"/>
                </a:lnTo>
                <a:lnTo>
                  <a:pt x="7839872" y="10287000"/>
                </a:lnTo>
                <a:lnTo>
                  <a:pt x="0" y="10287000"/>
                </a:lnTo>
                <a:lnTo>
                  <a:pt x="0" y="0"/>
                </a:lnTo>
                <a:close/>
              </a:path>
            </a:pathLst>
          </a:custGeom>
          <a:blipFill>
            <a:blip r:embed="rId5"/>
            <a:stretch>
              <a:fillRect/>
            </a:stretch>
          </a:blipFill>
        </p:spPr>
        <p:txBody>
          <a:bodyPr/>
          <a:lstStyle/>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txBody>
          <a:bodyPr/>
          <a:lstStyle/>
          <a:p>
            <a:endParaRPr lang="en-US"/>
          </a:p>
        </p:txBody>
      </p:sp>
      <p:sp>
        <p:nvSpPr>
          <p:cNvPr id="6" name="TextBox 6"/>
          <p:cNvSpPr txBox="1"/>
          <p:nvPr/>
        </p:nvSpPr>
        <p:spPr>
          <a:xfrm>
            <a:off x="582490" y="626532"/>
            <a:ext cx="7550395" cy="2791271"/>
          </a:xfrm>
          <a:prstGeom prst="rect">
            <a:avLst/>
          </a:prstGeom>
        </p:spPr>
        <p:txBody>
          <a:bodyPr lIns="0" tIns="0" rIns="0" bIns="0" rtlCol="0" anchor="t">
            <a:spAutoFit/>
          </a:bodyPr>
          <a:lstStyle/>
          <a:p>
            <a:pPr algn="l">
              <a:lnSpc>
                <a:spcPts val="6937"/>
              </a:lnSpc>
            </a:pPr>
            <a:r>
              <a:rPr lang="en-US" sz="5562">
                <a:solidFill>
                  <a:srgbClr val="373B48"/>
                </a:solidFill>
                <a:latin typeface="Monami"/>
                <a:ea typeface="Monami"/>
                <a:cs typeface="Monami"/>
                <a:sym typeface="Monami"/>
              </a:rPr>
              <a:t>The Illusion Unveiled: Examples</a:t>
            </a:r>
          </a:p>
        </p:txBody>
      </p:sp>
      <p:sp>
        <p:nvSpPr>
          <p:cNvPr id="7" name="TextBox 7"/>
          <p:cNvSpPr txBox="1"/>
          <p:nvPr/>
        </p:nvSpPr>
        <p:spPr>
          <a:xfrm>
            <a:off x="897401" y="3454281"/>
            <a:ext cx="6396697" cy="5630629"/>
          </a:xfrm>
          <a:prstGeom prst="rect">
            <a:avLst/>
          </a:prstGeom>
        </p:spPr>
        <p:txBody>
          <a:bodyPr lIns="0" tIns="0" rIns="0" bIns="0" rtlCol="0" anchor="t">
            <a:spAutoFit/>
          </a:bodyPr>
          <a:lstStyle/>
          <a:p>
            <a:pPr algn="l">
              <a:lnSpc>
                <a:spcPts val="3600"/>
              </a:lnSpc>
            </a:pPr>
            <a:r>
              <a:rPr lang="en-US" sz="3000" b="1">
                <a:solidFill>
                  <a:srgbClr val="000000"/>
                </a:solidFill>
                <a:latin typeface="Calibri (MS) Bold"/>
                <a:ea typeface="Calibri (MS) Bold"/>
                <a:cs typeface="Calibri (MS) Bold"/>
                <a:sym typeface="Calibri (MS) Bold"/>
              </a:rPr>
              <a:t> India – Farmers' Protest (2020–2021)</a:t>
            </a:r>
          </a:p>
          <a:p>
            <a:pPr algn="l">
              <a:lnSpc>
                <a:spcPts val="3600"/>
              </a:lnSpc>
            </a:pPr>
            <a:r>
              <a:rPr lang="en-US" sz="3000" b="1">
                <a:solidFill>
                  <a:srgbClr val="000000"/>
                </a:solidFill>
                <a:latin typeface="Calibri (MS) Bold"/>
                <a:ea typeface="Calibri (MS) Bold"/>
                <a:cs typeface="Calibri (MS) Bold"/>
                <a:sym typeface="Calibri (MS) Bold"/>
              </a:rPr>
              <a:t>Platform:</a:t>
            </a:r>
            <a:r>
              <a:rPr lang="en-US" sz="3000">
                <a:solidFill>
                  <a:srgbClr val="000000"/>
                </a:solidFill>
                <a:latin typeface="Calibri (MS)"/>
                <a:ea typeface="Calibri (MS)"/>
                <a:cs typeface="Calibri (MS)"/>
                <a:sym typeface="Calibri (MS)"/>
              </a:rPr>
              <a:t> Twitter, Instagram</a:t>
            </a:r>
          </a:p>
          <a:p>
            <a:pPr algn="l">
              <a:lnSpc>
                <a:spcPts val="3600"/>
              </a:lnSpc>
            </a:pPr>
            <a:r>
              <a:rPr lang="en-US" sz="3000" b="1">
                <a:solidFill>
                  <a:srgbClr val="000000"/>
                </a:solidFill>
                <a:latin typeface="Calibri (MS) Bold"/>
                <a:ea typeface="Calibri (MS) Bold"/>
                <a:cs typeface="Calibri (MS) Bold"/>
                <a:sym typeface="Calibri (MS) Bold"/>
              </a:rPr>
              <a:t>Censorship:</a:t>
            </a:r>
          </a:p>
          <a:p>
            <a:pPr algn="l">
              <a:lnSpc>
                <a:spcPts val="3600"/>
              </a:lnSpc>
            </a:pPr>
            <a:r>
              <a:rPr lang="en-US" sz="3000">
                <a:solidFill>
                  <a:srgbClr val="000000"/>
                </a:solidFill>
                <a:latin typeface="Calibri (MS)"/>
                <a:ea typeface="Calibri (MS)"/>
                <a:cs typeface="Calibri (MS)"/>
                <a:sym typeface="Calibri (MS)"/>
              </a:rPr>
              <a:t>Government requested Twitter to remove hundreds of accounts and posts</a:t>
            </a:r>
          </a:p>
          <a:p>
            <a:pPr algn="l">
              <a:lnSpc>
                <a:spcPts val="3600"/>
              </a:lnSpc>
            </a:pPr>
            <a:r>
              <a:rPr lang="en-US" sz="3000">
                <a:solidFill>
                  <a:srgbClr val="000000"/>
                </a:solidFill>
                <a:latin typeface="Calibri (MS)"/>
                <a:ea typeface="Calibri (MS)"/>
                <a:cs typeface="Calibri (MS)"/>
                <a:sym typeface="Calibri (MS)"/>
              </a:rPr>
              <a:t>Blocked hashtags like #FarmersProtest</a:t>
            </a:r>
          </a:p>
          <a:p>
            <a:pPr algn="l">
              <a:lnSpc>
                <a:spcPts val="3600"/>
              </a:lnSpc>
            </a:pPr>
            <a:r>
              <a:rPr lang="en-US" sz="3000" b="1">
                <a:solidFill>
                  <a:srgbClr val="000000"/>
                </a:solidFill>
                <a:latin typeface="Calibri (MS) Bold"/>
                <a:ea typeface="Calibri (MS) Bold"/>
                <a:cs typeface="Calibri (MS) Bold"/>
                <a:sym typeface="Calibri (MS) Bold"/>
              </a:rPr>
              <a:t>Reason:</a:t>
            </a:r>
            <a:r>
              <a:rPr lang="en-US" sz="3000">
                <a:solidFill>
                  <a:srgbClr val="000000"/>
                </a:solidFill>
                <a:latin typeface="Calibri (MS)"/>
                <a:ea typeface="Calibri (MS)"/>
                <a:cs typeface="Calibri (MS)"/>
                <a:sym typeface="Calibri (MS)"/>
              </a:rPr>
              <a:t> Claimed the posts incited violence or were anti-national.</a:t>
            </a:r>
          </a:p>
          <a:p>
            <a:pPr algn="l">
              <a:lnSpc>
                <a:spcPts val="3600"/>
              </a:lnSpc>
            </a:pPr>
            <a:r>
              <a:rPr lang="en-US" sz="3000" b="1">
                <a:solidFill>
                  <a:srgbClr val="000000"/>
                </a:solidFill>
                <a:latin typeface="Calibri (MS) Bold"/>
                <a:ea typeface="Calibri (MS) Bold"/>
                <a:cs typeface="Calibri (MS) Bold"/>
                <a:sym typeface="Calibri (MS) Bold"/>
              </a:rPr>
              <a:t>Criticism:</a:t>
            </a:r>
            <a:r>
              <a:rPr lang="en-US" sz="3000">
                <a:solidFill>
                  <a:srgbClr val="000000"/>
                </a:solidFill>
                <a:latin typeface="Calibri (MS)"/>
                <a:ea typeface="Calibri (MS)"/>
                <a:cs typeface="Calibri (MS)"/>
                <a:sym typeface="Calibri (MS)"/>
              </a:rPr>
              <a:t> Accused of silencing dissent and </a:t>
            </a:r>
            <a:r>
              <a:rPr lang="en-US" sz="3000" b="1">
                <a:solidFill>
                  <a:srgbClr val="000000"/>
                </a:solidFill>
                <a:latin typeface="Calibri (MS) Bold"/>
                <a:ea typeface="Calibri (MS) Bold"/>
                <a:cs typeface="Calibri (MS) Bold"/>
                <a:sym typeface="Calibri (MS) Bold"/>
              </a:rPr>
              <a:t>protecting political interests</a:t>
            </a:r>
            <a:r>
              <a:rPr lang="en-US" sz="3000">
                <a:solidFill>
                  <a:srgbClr val="000000"/>
                </a:solidFill>
                <a:latin typeface="Calibri (MS)"/>
                <a:ea typeface="Calibri (MS)"/>
                <a:cs typeface="Calibri (MS)"/>
                <a:sym typeface="Calibri (MS)"/>
              </a:rPr>
              <a:t>.</a:t>
            </a:r>
          </a:p>
        </p:txBody>
      </p:sp>
      <p:sp>
        <p:nvSpPr>
          <p:cNvPr id="8" name="Freeform 8" descr="A person holding a sign  AI-generated content may be incorrect."/>
          <p:cNvSpPr/>
          <p:nvPr/>
        </p:nvSpPr>
        <p:spPr>
          <a:xfrm>
            <a:off x="9221086" y="0"/>
            <a:ext cx="9066914" cy="10287000"/>
          </a:xfrm>
          <a:custGeom>
            <a:avLst/>
            <a:gdLst/>
            <a:ahLst/>
            <a:cxnLst/>
            <a:rect l="l" t="t" r="r" b="b"/>
            <a:pathLst>
              <a:path w="9066914" h="10287000">
                <a:moveTo>
                  <a:pt x="0" y="0"/>
                </a:moveTo>
                <a:lnTo>
                  <a:pt x="9066914" y="0"/>
                </a:lnTo>
                <a:lnTo>
                  <a:pt x="9066914" y="10287000"/>
                </a:lnTo>
                <a:lnTo>
                  <a:pt x="0" y="10287000"/>
                </a:lnTo>
                <a:lnTo>
                  <a:pt x="0" y="0"/>
                </a:lnTo>
                <a:close/>
              </a:path>
            </a:pathLst>
          </a:custGeom>
          <a:blipFill>
            <a:blip r:embed="rId5"/>
            <a:stretch>
              <a:fillRect/>
            </a:stretch>
          </a:blipFill>
        </p:spPr>
        <p:txBody>
          <a:bodyPr/>
          <a:lstStyle/>
          <a:p>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TextBox 5"/>
          <p:cNvSpPr txBox="1"/>
          <p:nvPr/>
        </p:nvSpPr>
        <p:spPr>
          <a:xfrm>
            <a:off x="992238" y="1886396"/>
            <a:ext cx="16303526" cy="1905297"/>
          </a:xfrm>
          <a:prstGeom prst="rect">
            <a:avLst/>
          </a:prstGeom>
        </p:spPr>
        <p:txBody>
          <a:bodyPr lIns="0" tIns="0" rIns="0" bIns="0" rtlCol="0" anchor="t">
            <a:spAutoFit/>
          </a:bodyPr>
          <a:lstStyle/>
          <a:p>
            <a:pPr algn="l">
              <a:lnSpc>
                <a:spcPts val="6937"/>
              </a:lnSpc>
            </a:pPr>
            <a:r>
              <a:rPr lang="en-US" sz="5562">
                <a:solidFill>
                  <a:srgbClr val="373B48"/>
                </a:solidFill>
                <a:latin typeface="Monami"/>
                <a:ea typeface="Monami"/>
                <a:cs typeface="Monami"/>
                <a:sym typeface="Monami"/>
              </a:rPr>
              <a:t>Global Divergence: National Laws vs. Platform Rules</a:t>
            </a:r>
          </a:p>
        </p:txBody>
      </p:sp>
      <p:sp>
        <p:nvSpPr>
          <p:cNvPr id="6" name="TextBox 6"/>
          <p:cNvSpPr txBox="1"/>
          <p:nvPr/>
        </p:nvSpPr>
        <p:spPr>
          <a:xfrm>
            <a:off x="992238" y="4424214"/>
            <a:ext cx="3544044" cy="519112"/>
          </a:xfrm>
          <a:prstGeom prst="rect">
            <a:avLst/>
          </a:prstGeom>
        </p:spPr>
        <p:txBody>
          <a:bodyPr lIns="0" tIns="0" rIns="0" bIns="0" rtlCol="0" anchor="t">
            <a:spAutoFit/>
          </a:bodyPr>
          <a:lstStyle/>
          <a:p>
            <a:pPr algn="l">
              <a:lnSpc>
                <a:spcPts val="3437"/>
              </a:lnSpc>
            </a:pPr>
            <a:r>
              <a:rPr lang="en-US" sz="2750">
                <a:solidFill>
                  <a:srgbClr val="373B48"/>
                </a:solidFill>
                <a:latin typeface="Monami"/>
                <a:ea typeface="Monami"/>
                <a:cs typeface="Monami"/>
                <a:sym typeface="Monami"/>
              </a:rPr>
              <a:t>Varying Laws</a:t>
            </a:r>
          </a:p>
        </p:txBody>
      </p:sp>
      <p:sp>
        <p:nvSpPr>
          <p:cNvPr id="7" name="TextBox 7"/>
          <p:cNvSpPr txBox="1"/>
          <p:nvPr/>
        </p:nvSpPr>
        <p:spPr>
          <a:xfrm>
            <a:off x="992238" y="5122069"/>
            <a:ext cx="7805886" cy="558404"/>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Countries have different legal speech standards.</a:t>
            </a:r>
          </a:p>
        </p:txBody>
      </p:sp>
      <p:sp>
        <p:nvSpPr>
          <p:cNvPr id="8" name="TextBox 8"/>
          <p:cNvSpPr txBox="1"/>
          <p:nvPr/>
        </p:nvSpPr>
        <p:spPr>
          <a:xfrm>
            <a:off x="992238" y="5830789"/>
            <a:ext cx="7805886" cy="558404"/>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52586B"/>
                </a:solidFill>
                <a:latin typeface="Arimo"/>
                <a:ea typeface="Arimo"/>
                <a:cs typeface="Arimo"/>
                <a:sym typeface="Arimo"/>
              </a:rPr>
              <a:t>Germany's NetzDG: Strict removal deadlines.</a:t>
            </a:r>
          </a:p>
        </p:txBody>
      </p:sp>
      <p:sp>
        <p:nvSpPr>
          <p:cNvPr id="9" name="TextBox 9"/>
          <p:cNvSpPr txBox="1"/>
          <p:nvPr/>
        </p:nvSpPr>
        <p:spPr>
          <a:xfrm>
            <a:off x="992238" y="6383536"/>
            <a:ext cx="7805886" cy="558404"/>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52586B"/>
                </a:solidFill>
                <a:latin typeface="Arimo"/>
                <a:ea typeface="Arimo"/>
                <a:cs typeface="Arimo"/>
                <a:sym typeface="Arimo"/>
              </a:rPr>
              <a:t>India's IT Rules: Faster removals and traceability.</a:t>
            </a:r>
          </a:p>
        </p:txBody>
      </p:sp>
      <p:sp>
        <p:nvSpPr>
          <p:cNvPr id="10" name="TextBox 10"/>
          <p:cNvSpPr txBox="1"/>
          <p:nvPr/>
        </p:nvSpPr>
        <p:spPr>
          <a:xfrm>
            <a:off x="9499400" y="4424214"/>
            <a:ext cx="4826199" cy="397545"/>
          </a:xfrm>
          <a:prstGeom prst="rect">
            <a:avLst/>
          </a:prstGeom>
        </p:spPr>
        <p:txBody>
          <a:bodyPr wrap="square" lIns="0" tIns="0" rIns="0" bIns="0" rtlCol="0" anchor="t">
            <a:spAutoFit/>
          </a:bodyPr>
          <a:lstStyle/>
          <a:p>
            <a:pPr algn="l">
              <a:lnSpc>
                <a:spcPts val="3437"/>
              </a:lnSpc>
            </a:pPr>
            <a:r>
              <a:rPr lang="en-US" sz="2750" dirty="0">
                <a:solidFill>
                  <a:srgbClr val="373B48"/>
                </a:solidFill>
                <a:latin typeface="Monami"/>
                <a:ea typeface="Monami"/>
                <a:cs typeface="Monami"/>
                <a:sym typeface="Monami"/>
              </a:rPr>
              <a:t>Platform Navigation</a:t>
            </a:r>
          </a:p>
        </p:txBody>
      </p:sp>
      <p:sp>
        <p:nvSpPr>
          <p:cNvPr id="11" name="TextBox 11"/>
          <p:cNvSpPr txBox="1"/>
          <p:nvPr/>
        </p:nvSpPr>
        <p:spPr>
          <a:xfrm>
            <a:off x="9499401" y="5122069"/>
            <a:ext cx="7805886" cy="558404"/>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Platforms must balance global laws and user expectations.</a:t>
            </a:r>
          </a:p>
        </p:txBody>
      </p:sp>
      <p:sp>
        <p:nvSpPr>
          <p:cNvPr id="12" name="TextBox 12"/>
          <p:cNvSpPr txBox="1"/>
          <p:nvPr/>
        </p:nvSpPr>
        <p:spPr>
          <a:xfrm>
            <a:off x="9499401" y="5830789"/>
            <a:ext cx="7805886" cy="558404"/>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52586B"/>
                </a:solidFill>
                <a:latin typeface="Arimo"/>
                <a:ea typeface="Arimo"/>
                <a:cs typeface="Arimo"/>
                <a:sym typeface="Arimo"/>
              </a:rPr>
              <a:t>China's Great Firewall: Strict censorship.</a:t>
            </a:r>
          </a:p>
        </p:txBody>
      </p:sp>
      <p:sp>
        <p:nvSpPr>
          <p:cNvPr id="13" name="TextBox 13"/>
          <p:cNvSpPr txBox="1"/>
          <p:nvPr/>
        </p:nvSpPr>
        <p:spPr>
          <a:xfrm>
            <a:off x="9499401" y="6383536"/>
            <a:ext cx="7805886" cy="558404"/>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52586B"/>
                </a:solidFill>
                <a:latin typeface="Arimo"/>
                <a:ea typeface="Arimo"/>
                <a:cs typeface="Arimo"/>
                <a:sym typeface="Arimo"/>
              </a:rPr>
              <a:t>Balancing act: Compliance versus user freedom.</a:t>
            </a:r>
          </a:p>
        </p:txBody>
      </p:sp>
      <p:sp>
        <p:nvSpPr>
          <p:cNvPr id="14" name="TextBox 14"/>
          <p:cNvSpPr txBox="1"/>
          <p:nvPr/>
        </p:nvSpPr>
        <p:spPr>
          <a:xfrm>
            <a:off x="992238" y="7255222"/>
            <a:ext cx="16303526" cy="1012031"/>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Different countries impose varying legal standards for online speech, often conflicting with platform rules. Platforms must navigate these divergent laws, like Germany's strict NetzDG or China's Great Firewall, while managing user expectations globally.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p:cNvSpPr/>
          <p:nvPr/>
        </p:nvSpPr>
        <p:spPr>
          <a:xfrm>
            <a:off x="2160515" y="2359269"/>
            <a:ext cx="13966969" cy="7125336"/>
          </a:xfrm>
          <a:custGeom>
            <a:avLst/>
            <a:gdLst/>
            <a:ahLst/>
            <a:cxnLst/>
            <a:rect l="l" t="t" r="r" b="b"/>
            <a:pathLst>
              <a:path w="13966969" h="7125336">
                <a:moveTo>
                  <a:pt x="0" y="0"/>
                </a:moveTo>
                <a:lnTo>
                  <a:pt x="13966969" y="0"/>
                </a:lnTo>
                <a:lnTo>
                  <a:pt x="13966969" y="7125336"/>
                </a:lnTo>
                <a:lnTo>
                  <a:pt x="0" y="7125336"/>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1161170" y="605821"/>
            <a:ext cx="15130390" cy="1016776"/>
          </a:xfrm>
          <a:prstGeom prst="rect">
            <a:avLst/>
          </a:prstGeom>
        </p:spPr>
        <p:txBody>
          <a:bodyPr lIns="0" tIns="0" rIns="0" bIns="0" rtlCol="0" anchor="t">
            <a:spAutoFit/>
          </a:bodyPr>
          <a:lstStyle/>
          <a:p>
            <a:pPr algn="l">
              <a:lnSpc>
                <a:spcPts val="6937"/>
              </a:lnSpc>
            </a:pPr>
            <a:r>
              <a:rPr lang="en-US" sz="5500">
                <a:solidFill>
                  <a:srgbClr val="373B48"/>
                </a:solidFill>
                <a:latin typeface="Monami"/>
                <a:ea typeface="Monami"/>
                <a:cs typeface="Monami"/>
                <a:sym typeface="Monami"/>
              </a:rPr>
              <a:t>Global Divergence: Statistics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preencoded.png"/>
          <p:cNvSpPr/>
          <p:nvPr/>
        </p:nvSpPr>
        <p:spPr>
          <a:xfrm>
            <a:off x="0" y="0"/>
            <a:ext cx="18288000" cy="3544044"/>
          </a:xfrm>
          <a:custGeom>
            <a:avLst/>
            <a:gdLst/>
            <a:ahLst/>
            <a:cxnLst/>
            <a:rect l="l" t="t" r="r" b="b"/>
            <a:pathLst>
              <a:path w="18288000" h="3544044">
                <a:moveTo>
                  <a:pt x="0" y="0"/>
                </a:moveTo>
                <a:lnTo>
                  <a:pt x="18288000" y="0"/>
                </a:lnTo>
                <a:lnTo>
                  <a:pt x="18288000" y="3544044"/>
                </a:lnTo>
                <a:lnTo>
                  <a:pt x="0" y="3544044"/>
                </a:lnTo>
                <a:lnTo>
                  <a:pt x="0" y="0"/>
                </a:lnTo>
                <a:close/>
              </a:path>
            </a:pathLst>
          </a:custGeom>
          <a:blipFill>
            <a:blip r:embed="rId3"/>
            <a:stretch>
              <a:fillRect l="-10" r="-10"/>
            </a:stretch>
          </a:blipFill>
        </p:spPr>
        <p:txBody>
          <a:bodyPr/>
          <a:lstStyle/>
          <a:p>
            <a:endParaRPr lang="en-US"/>
          </a:p>
        </p:txBody>
      </p:sp>
      <p:sp>
        <p:nvSpPr>
          <p:cNvPr id="6" name="TextBox 6"/>
          <p:cNvSpPr txBox="1"/>
          <p:nvPr/>
        </p:nvSpPr>
        <p:spPr>
          <a:xfrm>
            <a:off x="992238" y="4261694"/>
            <a:ext cx="16303526" cy="1905297"/>
          </a:xfrm>
          <a:prstGeom prst="rect">
            <a:avLst/>
          </a:prstGeom>
        </p:spPr>
        <p:txBody>
          <a:bodyPr lIns="0" tIns="0" rIns="0" bIns="0" rtlCol="0" anchor="t">
            <a:spAutoFit/>
          </a:bodyPr>
          <a:lstStyle/>
          <a:p>
            <a:pPr algn="l">
              <a:lnSpc>
                <a:spcPts val="6937"/>
              </a:lnSpc>
            </a:pPr>
            <a:r>
              <a:rPr lang="en-US" sz="5562">
                <a:solidFill>
                  <a:srgbClr val="373B48"/>
                </a:solidFill>
                <a:latin typeface="Monami"/>
                <a:ea typeface="Monami"/>
                <a:cs typeface="Monami"/>
                <a:sym typeface="Monami"/>
              </a:rPr>
              <a:t>Psychological Impact: Self-Censorship and Echo Chambers</a:t>
            </a:r>
          </a:p>
        </p:txBody>
      </p:sp>
      <p:grpSp>
        <p:nvGrpSpPr>
          <p:cNvPr id="7" name="Group 7"/>
          <p:cNvGrpSpPr/>
          <p:nvPr/>
        </p:nvGrpSpPr>
        <p:grpSpPr>
          <a:xfrm>
            <a:off x="987475" y="6587430"/>
            <a:ext cx="647402" cy="647403"/>
            <a:chOff x="0" y="0"/>
            <a:chExt cx="863203" cy="863203"/>
          </a:xfrm>
        </p:grpSpPr>
        <p:sp>
          <p:nvSpPr>
            <p:cNvPr id="8" name="Freeform 8"/>
            <p:cNvSpPr/>
            <p:nvPr/>
          </p:nvSpPr>
          <p:spPr>
            <a:xfrm>
              <a:off x="6350" y="6350"/>
              <a:ext cx="850519" cy="850519"/>
            </a:xfrm>
            <a:custGeom>
              <a:avLst/>
              <a:gdLst/>
              <a:ahLst/>
              <a:cxnLst/>
              <a:rect l="l" t="t" r="r" b="b"/>
              <a:pathLst>
                <a:path w="850519" h="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E2E4E9"/>
            </a:solidFill>
          </p:spPr>
          <p:txBody>
            <a:bodyPr/>
            <a:lstStyle/>
            <a:p>
              <a:endParaRPr lang="en-US"/>
            </a:p>
          </p:txBody>
        </p:sp>
        <p:sp>
          <p:nvSpPr>
            <p:cNvPr id="9" name="Freeform 9"/>
            <p:cNvSpPr/>
            <p:nvPr/>
          </p:nvSpPr>
          <p:spPr>
            <a:xfrm>
              <a:off x="0" y="0"/>
              <a:ext cx="863219" cy="863219"/>
            </a:xfrm>
            <a:custGeom>
              <a:avLst/>
              <a:gdLst/>
              <a:ahLst/>
              <a:cxnLst/>
              <a:rect l="l" t="t" r="r" b="b"/>
              <a:pathLst>
                <a:path w="863219" h="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C8CACF"/>
            </a:solidFill>
          </p:spPr>
          <p:txBody>
            <a:bodyPr/>
            <a:lstStyle/>
            <a:p>
              <a:endParaRPr lang="en-US"/>
            </a:p>
          </p:txBody>
        </p:sp>
      </p:grpSp>
      <p:sp>
        <p:nvSpPr>
          <p:cNvPr id="10" name="Freeform 10" descr="preencoded.png"/>
          <p:cNvSpPr/>
          <p:nvPr/>
        </p:nvSpPr>
        <p:spPr>
          <a:xfrm>
            <a:off x="1098575" y="6645325"/>
            <a:ext cx="425202" cy="531614"/>
          </a:xfrm>
          <a:custGeom>
            <a:avLst/>
            <a:gdLst/>
            <a:ahLst/>
            <a:cxnLst/>
            <a:rect l="l" t="t" r="r" b="b"/>
            <a:pathLst>
              <a:path w="425202" h="531614">
                <a:moveTo>
                  <a:pt x="0" y="0"/>
                </a:moveTo>
                <a:lnTo>
                  <a:pt x="425203" y="0"/>
                </a:lnTo>
                <a:lnTo>
                  <a:pt x="425203" y="531614"/>
                </a:lnTo>
                <a:lnTo>
                  <a:pt x="0" y="531614"/>
                </a:lnTo>
                <a:lnTo>
                  <a:pt x="0" y="0"/>
                </a:lnTo>
                <a:close/>
              </a:path>
            </a:pathLst>
          </a:custGeom>
          <a:blipFill>
            <a:blip r:embed="rId4"/>
            <a:stretch>
              <a:fillRect l="-233" r="-233"/>
            </a:stretch>
          </a:blipFill>
        </p:spPr>
        <p:txBody>
          <a:bodyPr/>
          <a:lstStyle/>
          <a:p>
            <a:endParaRPr lang="en-US"/>
          </a:p>
        </p:txBody>
      </p:sp>
      <p:sp>
        <p:nvSpPr>
          <p:cNvPr id="11" name="TextBox 11"/>
          <p:cNvSpPr txBox="1"/>
          <p:nvPr/>
        </p:nvSpPr>
        <p:spPr>
          <a:xfrm>
            <a:off x="1913632" y="6613326"/>
            <a:ext cx="3544044" cy="519112"/>
          </a:xfrm>
          <a:prstGeom prst="rect">
            <a:avLst/>
          </a:prstGeom>
        </p:spPr>
        <p:txBody>
          <a:bodyPr lIns="0" tIns="0" rIns="0" bIns="0" rtlCol="0" anchor="t">
            <a:spAutoFit/>
          </a:bodyPr>
          <a:lstStyle/>
          <a:p>
            <a:pPr algn="l">
              <a:lnSpc>
                <a:spcPts val="3437"/>
              </a:lnSpc>
            </a:pPr>
            <a:r>
              <a:rPr lang="en-US" sz="2750">
                <a:solidFill>
                  <a:srgbClr val="52586B"/>
                </a:solidFill>
                <a:latin typeface="Monami"/>
                <a:ea typeface="Monami"/>
                <a:cs typeface="Monami"/>
                <a:sym typeface="Monami"/>
              </a:rPr>
              <a:t>Self-Censorship</a:t>
            </a:r>
          </a:p>
        </p:txBody>
      </p:sp>
      <p:sp>
        <p:nvSpPr>
          <p:cNvPr id="12" name="TextBox 12"/>
          <p:cNvSpPr txBox="1"/>
          <p:nvPr/>
        </p:nvSpPr>
        <p:spPr>
          <a:xfrm>
            <a:off x="1913632" y="7197775"/>
            <a:ext cx="4276874" cy="1012031"/>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Fear of moderation leads to muted expression.</a:t>
            </a:r>
          </a:p>
        </p:txBody>
      </p:sp>
      <p:grpSp>
        <p:nvGrpSpPr>
          <p:cNvPr id="13" name="Group 13"/>
          <p:cNvGrpSpPr/>
          <p:nvPr/>
        </p:nvGrpSpPr>
        <p:grpSpPr>
          <a:xfrm>
            <a:off x="6540104" y="6587430"/>
            <a:ext cx="647403" cy="647403"/>
            <a:chOff x="0" y="0"/>
            <a:chExt cx="863203" cy="863203"/>
          </a:xfrm>
        </p:grpSpPr>
        <p:sp>
          <p:nvSpPr>
            <p:cNvPr id="14" name="Freeform 14"/>
            <p:cNvSpPr/>
            <p:nvPr/>
          </p:nvSpPr>
          <p:spPr>
            <a:xfrm>
              <a:off x="6350" y="6350"/>
              <a:ext cx="850519" cy="850519"/>
            </a:xfrm>
            <a:custGeom>
              <a:avLst/>
              <a:gdLst/>
              <a:ahLst/>
              <a:cxnLst/>
              <a:rect l="l" t="t" r="r" b="b"/>
              <a:pathLst>
                <a:path w="850519" h="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E2E4E9"/>
            </a:solidFill>
          </p:spPr>
          <p:txBody>
            <a:bodyPr/>
            <a:lstStyle/>
            <a:p>
              <a:endParaRPr lang="en-US"/>
            </a:p>
          </p:txBody>
        </p:sp>
        <p:sp>
          <p:nvSpPr>
            <p:cNvPr id="15" name="Freeform 15"/>
            <p:cNvSpPr/>
            <p:nvPr/>
          </p:nvSpPr>
          <p:spPr>
            <a:xfrm>
              <a:off x="0" y="0"/>
              <a:ext cx="863219" cy="863219"/>
            </a:xfrm>
            <a:custGeom>
              <a:avLst/>
              <a:gdLst/>
              <a:ahLst/>
              <a:cxnLst/>
              <a:rect l="l" t="t" r="r" b="b"/>
              <a:pathLst>
                <a:path w="863219" h="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C8CACF"/>
            </a:solidFill>
          </p:spPr>
          <p:txBody>
            <a:bodyPr/>
            <a:lstStyle/>
            <a:p>
              <a:endParaRPr lang="en-US"/>
            </a:p>
          </p:txBody>
        </p:sp>
      </p:grpSp>
      <p:sp>
        <p:nvSpPr>
          <p:cNvPr id="16" name="Freeform 16" descr="preencoded.png"/>
          <p:cNvSpPr/>
          <p:nvPr/>
        </p:nvSpPr>
        <p:spPr>
          <a:xfrm>
            <a:off x="6651204" y="6645325"/>
            <a:ext cx="425202" cy="531614"/>
          </a:xfrm>
          <a:custGeom>
            <a:avLst/>
            <a:gdLst/>
            <a:ahLst/>
            <a:cxnLst/>
            <a:rect l="l" t="t" r="r" b="b"/>
            <a:pathLst>
              <a:path w="425202" h="531614">
                <a:moveTo>
                  <a:pt x="0" y="0"/>
                </a:moveTo>
                <a:lnTo>
                  <a:pt x="425202" y="0"/>
                </a:lnTo>
                <a:lnTo>
                  <a:pt x="425202" y="531614"/>
                </a:lnTo>
                <a:lnTo>
                  <a:pt x="0" y="531614"/>
                </a:lnTo>
                <a:lnTo>
                  <a:pt x="0" y="0"/>
                </a:lnTo>
                <a:close/>
              </a:path>
            </a:pathLst>
          </a:custGeom>
          <a:blipFill>
            <a:blip r:embed="rId5"/>
            <a:stretch>
              <a:fillRect l="-233" r="-233"/>
            </a:stretch>
          </a:blipFill>
        </p:spPr>
        <p:txBody>
          <a:bodyPr/>
          <a:lstStyle/>
          <a:p>
            <a:endParaRPr lang="en-US"/>
          </a:p>
        </p:txBody>
      </p:sp>
      <p:sp>
        <p:nvSpPr>
          <p:cNvPr id="17" name="TextBox 17"/>
          <p:cNvSpPr txBox="1"/>
          <p:nvPr/>
        </p:nvSpPr>
        <p:spPr>
          <a:xfrm>
            <a:off x="7466260" y="6613326"/>
            <a:ext cx="3544044" cy="519112"/>
          </a:xfrm>
          <a:prstGeom prst="rect">
            <a:avLst/>
          </a:prstGeom>
        </p:spPr>
        <p:txBody>
          <a:bodyPr lIns="0" tIns="0" rIns="0" bIns="0" rtlCol="0" anchor="t">
            <a:spAutoFit/>
          </a:bodyPr>
          <a:lstStyle/>
          <a:p>
            <a:pPr algn="l">
              <a:lnSpc>
                <a:spcPts val="3437"/>
              </a:lnSpc>
            </a:pPr>
            <a:r>
              <a:rPr lang="en-US" sz="2750">
                <a:solidFill>
                  <a:srgbClr val="52586B"/>
                </a:solidFill>
                <a:latin typeface="Monami"/>
                <a:ea typeface="Monami"/>
                <a:cs typeface="Monami"/>
                <a:sym typeface="Monami"/>
              </a:rPr>
              <a:t>Echo Chambers</a:t>
            </a:r>
          </a:p>
        </p:txBody>
      </p:sp>
      <p:sp>
        <p:nvSpPr>
          <p:cNvPr id="18" name="TextBox 18"/>
          <p:cNvSpPr txBox="1"/>
          <p:nvPr/>
        </p:nvSpPr>
        <p:spPr>
          <a:xfrm>
            <a:off x="7466260" y="7197775"/>
            <a:ext cx="4276874" cy="1012031"/>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Algorithms reinforce existing beliefs.</a:t>
            </a:r>
          </a:p>
        </p:txBody>
      </p:sp>
      <p:grpSp>
        <p:nvGrpSpPr>
          <p:cNvPr id="19" name="Group 19"/>
          <p:cNvGrpSpPr/>
          <p:nvPr/>
        </p:nvGrpSpPr>
        <p:grpSpPr>
          <a:xfrm>
            <a:off x="12092731" y="6587430"/>
            <a:ext cx="647402" cy="647403"/>
            <a:chOff x="0" y="0"/>
            <a:chExt cx="863203" cy="863203"/>
          </a:xfrm>
        </p:grpSpPr>
        <p:sp>
          <p:nvSpPr>
            <p:cNvPr id="20" name="Freeform 20"/>
            <p:cNvSpPr/>
            <p:nvPr/>
          </p:nvSpPr>
          <p:spPr>
            <a:xfrm>
              <a:off x="6350" y="6350"/>
              <a:ext cx="850519" cy="850519"/>
            </a:xfrm>
            <a:custGeom>
              <a:avLst/>
              <a:gdLst/>
              <a:ahLst/>
              <a:cxnLst/>
              <a:rect l="l" t="t" r="r" b="b"/>
              <a:pathLst>
                <a:path w="850519" h="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E2E4E9"/>
            </a:solidFill>
          </p:spPr>
          <p:txBody>
            <a:bodyPr/>
            <a:lstStyle/>
            <a:p>
              <a:endParaRPr lang="en-US"/>
            </a:p>
          </p:txBody>
        </p:sp>
        <p:sp>
          <p:nvSpPr>
            <p:cNvPr id="21" name="Freeform 21"/>
            <p:cNvSpPr/>
            <p:nvPr/>
          </p:nvSpPr>
          <p:spPr>
            <a:xfrm>
              <a:off x="0" y="0"/>
              <a:ext cx="863219" cy="863219"/>
            </a:xfrm>
            <a:custGeom>
              <a:avLst/>
              <a:gdLst/>
              <a:ahLst/>
              <a:cxnLst/>
              <a:rect l="l" t="t" r="r" b="b"/>
              <a:pathLst>
                <a:path w="863219" h="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C8CACF"/>
            </a:solidFill>
          </p:spPr>
          <p:txBody>
            <a:bodyPr/>
            <a:lstStyle/>
            <a:p>
              <a:endParaRPr lang="en-US"/>
            </a:p>
          </p:txBody>
        </p:sp>
      </p:grpSp>
      <p:sp>
        <p:nvSpPr>
          <p:cNvPr id="22" name="Freeform 22" descr="preencoded.png"/>
          <p:cNvSpPr/>
          <p:nvPr/>
        </p:nvSpPr>
        <p:spPr>
          <a:xfrm>
            <a:off x="12203831" y="6645325"/>
            <a:ext cx="425202" cy="531614"/>
          </a:xfrm>
          <a:custGeom>
            <a:avLst/>
            <a:gdLst/>
            <a:ahLst/>
            <a:cxnLst/>
            <a:rect l="l" t="t" r="r" b="b"/>
            <a:pathLst>
              <a:path w="425202" h="531614">
                <a:moveTo>
                  <a:pt x="0" y="0"/>
                </a:moveTo>
                <a:lnTo>
                  <a:pt x="425203" y="0"/>
                </a:lnTo>
                <a:lnTo>
                  <a:pt x="425203" y="531614"/>
                </a:lnTo>
                <a:lnTo>
                  <a:pt x="0" y="531614"/>
                </a:lnTo>
                <a:lnTo>
                  <a:pt x="0" y="0"/>
                </a:lnTo>
                <a:close/>
              </a:path>
            </a:pathLst>
          </a:custGeom>
          <a:blipFill>
            <a:blip r:embed="rId6"/>
            <a:stretch>
              <a:fillRect l="-233" r="-233"/>
            </a:stretch>
          </a:blipFill>
        </p:spPr>
        <p:txBody>
          <a:bodyPr/>
          <a:lstStyle/>
          <a:p>
            <a:endParaRPr lang="en-US"/>
          </a:p>
        </p:txBody>
      </p:sp>
      <p:sp>
        <p:nvSpPr>
          <p:cNvPr id="23" name="TextBox 23"/>
          <p:cNvSpPr txBox="1"/>
          <p:nvPr/>
        </p:nvSpPr>
        <p:spPr>
          <a:xfrm>
            <a:off x="13018889" y="6613326"/>
            <a:ext cx="4507111" cy="397545"/>
          </a:xfrm>
          <a:prstGeom prst="rect">
            <a:avLst/>
          </a:prstGeom>
        </p:spPr>
        <p:txBody>
          <a:bodyPr wrap="square" lIns="0" tIns="0" rIns="0" bIns="0" rtlCol="0" anchor="t">
            <a:spAutoFit/>
          </a:bodyPr>
          <a:lstStyle/>
          <a:p>
            <a:pPr algn="l">
              <a:lnSpc>
                <a:spcPts val="3437"/>
              </a:lnSpc>
            </a:pPr>
            <a:r>
              <a:rPr lang="en-US" sz="2750" dirty="0">
                <a:solidFill>
                  <a:srgbClr val="52586B"/>
                </a:solidFill>
                <a:latin typeface="Monami"/>
                <a:ea typeface="Monami"/>
                <a:cs typeface="Monami"/>
                <a:sym typeface="Monami"/>
              </a:rPr>
              <a:t>Diminished Exposure</a:t>
            </a:r>
          </a:p>
        </p:txBody>
      </p:sp>
      <p:sp>
        <p:nvSpPr>
          <p:cNvPr id="24" name="TextBox 24"/>
          <p:cNvSpPr txBox="1"/>
          <p:nvPr/>
        </p:nvSpPr>
        <p:spPr>
          <a:xfrm>
            <a:off x="13018889" y="7197775"/>
            <a:ext cx="4276874" cy="1012031"/>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Less critical thinking, increased polarization.</a:t>
            </a:r>
          </a:p>
        </p:txBody>
      </p:sp>
      <p:sp>
        <p:nvSpPr>
          <p:cNvPr id="25" name="TextBox 25"/>
          <p:cNvSpPr txBox="1"/>
          <p:nvPr/>
        </p:nvSpPr>
        <p:spPr>
          <a:xfrm>
            <a:off x="992238" y="8423970"/>
            <a:ext cx="16303526" cy="1012031"/>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Fear of moderation leads many users to self-censor. Algorithms create filter bubbles and echo chambers, limiting exposure to diverse viewpoints. This impacts critical thinking, increases polarization, and fosters anxiety over perceived speech suppression.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preencoded.png"/>
          <p:cNvSpPr/>
          <p:nvPr/>
        </p:nvSpPr>
        <p:spPr>
          <a:xfrm>
            <a:off x="0" y="0"/>
            <a:ext cx="18288000" cy="3319760"/>
          </a:xfrm>
          <a:custGeom>
            <a:avLst/>
            <a:gdLst/>
            <a:ahLst/>
            <a:cxnLst/>
            <a:rect l="l" t="t" r="r" b="b"/>
            <a:pathLst>
              <a:path w="18288000" h="3319760">
                <a:moveTo>
                  <a:pt x="0" y="0"/>
                </a:moveTo>
                <a:lnTo>
                  <a:pt x="18288000" y="0"/>
                </a:lnTo>
                <a:lnTo>
                  <a:pt x="18288000" y="3319760"/>
                </a:lnTo>
                <a:lnTo>
                  <a:pt x="0" y="3319760"/>
                </a:lnTo>
                <a:lnTo>
                  <a:pt x="0" y="0"/>
                </a:lnTo>
                <a:close/>
              </a:path>
            </a:pathLst>
          </a:custGeom>
          <a:blipFill>
            <a:blip r:embed="rId3"/>
            <a:stretch>
              <a:fillRect t="-67" b="-67"/>
            </a:stretch>
          </a:blipFill>
        </p:spPr>
        <p:txBody>
          <a:bodyPr/>
          <a:lstStyle/>
          <a:p>
            <a:endParaRPr lang="en-US"/>
          </a:p>
        </p:txBody>
      </p:sp>
      <p:sp>
        <p:nvSpPr>
          <p:cNvPr id="6" name="TextBox 6"/>
          <p:cNvSpPr txBox="1"/>
          <p:nvPr/>
        </p:nvSpPr>
        <p:spPr>
          <a:xfrm>
            <a:off x="929431" y="3916710"/>
            <a:ext cx="16429136" cy="1793081"/>
          </a:xfrm>
          <a:prstGeom prst="rect">
            <a:avLst/>
          </a:prstGeom>
        </p:spPr>
        <p:txBody>
          <a:bodyPr lIns="0" tIns="0" rIns="0" bIns="0" rtlCol="0" anchor="t">
            <a:spAutoFit/>
          </a:bodyPr>
          <a:lstStyle/>
          <a:p>
            <a:pPr algn="l">
              <a:lnSpc>
                <a:spcPts val="6500"/>
              </a:lnSpc>
            </a:pPr>
            <a:r>
              <a:rPr lang="en-US" sz="5187">
                <a:solidFill>
                  <a:srgbClr val="373B48"/>
                </a:solidFill>
                <a:latin typeface="Monami"/>
                <a:ea typeface="Monami"/>
                <a:cs typeface="Monami"/>
                <a:sym typeface="Monami"/>
              </a:rPr>
              <a:t>Ethical Crossroads: Balancing Safety and Expression</a:t>
            </a:r>
          </a:p>
        </p:txBody>
      </p:sp>
      <p:grpSp>
        <p:nvGrpSpPr>
          <p:cNvPr id="7" name="Group 7"/>
          <p:cNvGrpSpPr/>
          <p:nvPr/>
        </p:nvGrpSpPr>
        <p:grpSpPr>
          <a:xfrm>
            <a:off x="924669" y="6103292"/>
            <a:ext cx="16438661" cy="2315467"/>
            <a:chOff x="0" y="0"/>
            <a:chExt cx="21918215" cy="3087290"/>
          </a:xfrm>
        </p:grpSpPr>
        <p:sp>
          <p:nvSpPr>
            <p:cNvPr id="8" name="Freeform 8"/>
            <p:cNvSpPr/>
            <p:nvPr/>
          </p:nvSpPr>
          <p:spPr>
            <a:xfrm>
              <a:off x="0" y="0"/>
              <a:ext cx="21918168" cy="3087243"/>
            </a:xfrm>
            <a:custGeom>
              <a:avLst/>
              <a:gdLst/>
              <a:ahLst/>
              <a:cxnLst/>
              <a:rect l="l" t="t" r="r" b="b"/>
              <a:pathLst>
                <a:path w="21918168" h="3087243">
                  <a:moveTo>
                    <a:pt x="0" y="155067"/>
                  </a:moveTo>
                  <a:cubicBezTo>
                    <a:pt x="0" y="69342"/>
                    <a:pt x="69723" y="0"/>
                    <a:pt x="155575" y="0"/>
                  </a:cubicBezTo>
                  <a:lnTo>
                    <a:pt x="21762593" y="0"/>
                  </a:lnTo>
                  <a:lnTo>
                    <a:pt x="21762593" y="6350"/>
                  </a:lnTo>
                  <a:lnTo>
                    <a:pt x="21762593" y="0"/>
                  </a:lnTo>
                  <a:cubicBezTo>
                    <a:pt x="21848445" y="0"/>
                    <a:pt x="21918168" y="69342"/>
                    <a:pt x="21918168" y="155067"/>
                  </a:cubicBezTo>
                  <a:lnTo>
                    <a:pt x="21911818" y="155067"/>
                  </a:lnTo>
                  <a:lnTo>
                    <a:pt x="21918168" y="155067"/>
                  </a:lnTo>
                  <a:lnTo>
                    <a:pt x="21918168" y="2932176"/>
                  </a:lnTo>
                  <a:lnTo>
                    <a:pt x="21911818" y="2932176"/>
                  </a:lnTo>
                  <a:lnTo>
                    <a:pt x="21918168" y="2932176"/>
                  </a:lnTo>
                  <a:cubicBezTo>
                    <a:pt x="21918168" y="3017901"/>
                    <a:pt x="21848445" y="3087243"/>
                    <a:pt x="21762593" y="3087243"/>
                  </a:cubicBezTo>
                  <a:lnTo>
                    <a:pt x="21762593" y="3080893"/>
                  </a:lnTo>
                  <a:lnTo>
                    <a:pt x="21762593" y="3087243"/>
                  </a:lnTo>
                  <a:lnTo>
                    <a:pt x="155575" y="3087243"/>
                  </a:lnTo>
                  <a:lnTo>
                    <a:pt x="155575" y="3080893"/>
                  </a:lnTo>
                  <a:lnTo>
                    <a:pt x="155575" y="3087243"/>
                  </a:lnTo>
                  <a:cubicBezTo>
                    <a:pt x="69723" y="3087243"/>
                    <a:pt x="0" y="3017901"/>
                    <a:pt x="0" y="2932176"/>
                  </a:cubicBezTo>
                  <a:lnTo>
                    <a:pt x="0" y="155067"/>
                  </a:lnTo>
                  <a:lnTo>
                    <a:pt x="6350" y="155067"/>
                  </a:lnTo>
                  <a:lnTo>
                    <a:pt x="0" y="155067"/>
                  </a:lnTo>
                  <a:moveTo>
                    <a:pt x="12700" y="155067"/>
                  </a:moveTo>
                  <a:lnTo>
                    <a:pt x="12700" y="2932176"/>
                  </a:lnTo>
                  <a:lnTo>
                    <a:pt x="6350" y="2932176"/>
                  </a:lnTo>
                  <a:lnTo>
                    <a:pt x="12700" y="2932176"/>
                  </a:lnTo>
                  <a:cubicBezTo>
                    <a:pt x="12700" y="3010789"/>
                    <a:pt x="76708" y="3074543"/>
                    <a:pt x="155575" y="3074543"/>
                  </a:cubicBezTo>
                  <a:lnTo>
                    <a:pt x="21762593" y="3074543"/>
                  </a:lnTo>
                  <a:cubicBezTo>
                    <a:pt x="21841586" y="3074543"/>
                    <a:pt x="21905468" y="3010789"/>
                    <a:pt x="21905468" y="2932176"/>
                  </a:cubicBezTo>
                  <a:lnTo>
                    <a:pt x="21905468" y="155067"/>
                  </a:lnTo>
                  <a:cubicBezTo>
                    <a:pt x="21905468" y="76454"/>
                    <a:pt x="21841459" y="12700"/>
                    <a:pt x="21762593" y="12700"/>
                  </a:cubicBezTo>
                  <a:lnTo>
                    <a:pt x="155575" y="12700"/>
                  </a:lnTo>
                  <a:lnTo>
                    <a:pt x="155575" y="6350"/>
                  </a:lnTo>
                  <a:lnTo>
                    <a:pt x="155575" y="12700"/>
                  </a:lnTo>
                  <a:cubicBezTo>
                    <a:pt x="76708" y="12700"/>
                    <a:pt x="12700" y="76454"/>
                    <a:pt x="12700" y="155067"/>
                  </a:cubicBezTo>
                  <a:close/>
                </a:path>
              </a:pathLst>
            </a:custGeom>
            <a:solidFill>
              <a:srgbClr val="000000">
                <a:alpha val="392"/>
              </a:srgbClr>
            </a:solidFill>
          </p:spPr>
          <p:txBody>
            <a:bodyPr/>
            <a:lstStyle/>
            <a:p>
              <a:endParaRPr lang="en-US"/>
            </a:p>
          </p:txBody>
        </p:sp>
      </p:grpSp>
      <p:grpSp>
        <p:nvGrpSpPr>
          <p:cNvPr id="9" name="Group 9"/>
          <p:cNvGrpSpPr/>
          <p:nvPr/>
        </p:nvGrpSpPr>
        <p:grpSpPr>
          <a:xfrm>
            <a:off x="938956" y="6117580"/>
            <a:ext cx="16410086" cy="762297"/>
            <a:chOff x="0" y="0"/>
            <a:chExt cx="21880115" cy="1016397"/>
          </a:xfrm>
        </p:grpSpPr>
        <p:sp>
          <p:nvSpPr>
            <p:cNvPr id="10" name="Freeform 10"/>
            <p:cNvSpPr/>
            <p:nvPr/>
          </p:nvSpPr>
          <p:spPr>
            <a:xfrm>
              <a:off x="0" y="0"/>
              <a:ext cx="21880068" cy="1016381"/>
            </a:xfrm>
            <a:custGeom>
              <a:avLst/>
              <a:gdLst/>
              <a:ahLst/>
              <a:cxnLst/>
              <a:rect l="l" t="t" r="r" b="b"/>
              <a:pathLst>
                <a:path w="21880068" h="1016381">
                  <a:moveTo>
                    <a:pt x="0" y="0"/>
                  </a:moveTo>
                  <a:lnTo>
                    <a:pt x="21880068" y="0"/>
                  </a:lnTo>
                  <a:lnTo>
                    <a:pt x="21880068" y="1016381"/>
                  </a:lnTo>
                  <a:lnTo>
                    <a:pt x="0" y="1016381"/>
                  </a:lnTo>
                  <a:close/>
                </a:path>
              </a:pathLst>
            </a:custGeom>
            <a:solidFill>
              <a:srgbClr val="FFFFFF">
                <a:alpha val="0"/>
              </a:srgbClr>
            </a:solidFill>
          </p:spPr>
          <p:txBody>
            <a:bodyPr/>
            <a:lstStyle/>
            <a:p>
              <a:endParaRPr lang="en-US"/>
            </a:p>
          </p:txBody>
        </p:sp>
      </p:grpSp>
      <p:sp>
        <p:nvSpPr>
          <p:cNvPr id="11" name="TextBox 11"/>
          <p:cNvSpPr txBox="1"/>
          <p:nvPr/>
        </p:nvSpPr>
        <p:spPr>
          <a:xfrm>
            <a:off x="1204466" y="6191101"/>
            <a:ext cx="7669262" cy="520005"/>
          </a:xfrm>
          <a:prstGeom prst="rect">
            <a:avLst/>
          </a:prstGeom>
        </p:spPr>
        <p:txBody>
          <a:bodyPr lIns="0" tIns="0" rIns="0" bIns="0" rtlCol="0" anchor="t">
            <a:spAutoFit/>
          </a:bodyPr>
          <a:lstStyle/>
          <a:p>
            <a:pPr algn="l">
              <a:lnSpc>
                <a:spcPts val="3312"/>
              </a:lnSpc>
            </a:pPr>
            <a:r>
              <a:rPr lang="en-US" sz="2062">
                <a:solidFill>
                  <a:srgbClr val="52586B"/>
                </a:solidFill>
                <a:latin typeface="Arimo"/>
                <a:ea typeface="Arimo"/>
                <a:cs typeface="Arimo"/>
                <a:sym typeface="Arimo"/>
              </a:rPr>
              <a:t>Defining Harm</a:t>
            </a:r>
          </a:p>
        </p:txBody>
      </p:sp>
      <p:sp>
        <p:nvSpPr>
          <p:cNvPr id="12" name="TextBox 12"/>
          <p:cNvSpPr txBox="1"/>
          <p:nvPr/>
        </p:nvSpPr>
        <p:spPr>
          <a:xfrm>
            <a:off x="9414272" y="6191101"/>
            <a:ext cx="7669262" cy="520005"/>
          </a:xfrm>
          <a:prstGeom prst="rect">
            <a:avLst/>
          </a:prstGeom>
        </p:spPr>
        <p:txBody>
          <a:bodyPr lIns="0" tIns="0" rIns="0" bIns="0" rtlCol="0" anchor="t">
            <a:spAutoFit/>
          </a:bodyPr>
          <a:lstStyle/>
          <a:p>
            <a:pPr algn="l">
              <a:lnSpc>
                <a:spcPts val="3312"/>
              </a:lnSpc>
            </a:pPr>
            <a:r>
              <a:rPr lang="en-US" sz="2062">
                <a:solidFill>
                  <a:srgbClr val="52586B"/>
                </a:solidFill>
                <a:latin typeface="Arimo"/>
                <a:ea typeface="Arimo"/>
                <a:cs typeface="Arimo"/>
                <a:sym typeface="Arimo"/>
              </a:rPr>
              <a:t>Subjective and culturally sensitive.</a:t>
            </a:r>
          </a:p>
        </p:txBody>
      </p:sp>
      <p:grpSp>
        <p:nvGrpSpPr>
          <p:cNvPr id="13" name="Group 13"/>
          <p:cNvGrpSpPr/>
          <p:nvPr/>
        </p:nvGrpSpPr>
        <p:grpSpPr>
          <a:xfrm>
            <a:off x="938956" y="6879877"/>
            <a:ext cx="16410086" cy="762297"/>
            <a:chOff x="0" y="0"/>
            <a:chExt cx="21880115" cy="1016397"/>
          </a:xfrm>
        </p:grpSpPr>
        <p:sp>
          <p:nvSpPr>
            <p:cNvPr id="14" name="Freeform 14"/>
            <p:cNvSpPr/>
            <p:nvPr/>
          </p:nvSpPr>
          <p:spPr>
            <a:xfrm>
              <a:off x="0" y="0"/>
              <a:ext cx="21880068" cy="1016381"/>
            </a:xfrm>
            <a:custGeom>
              <a:avLst/>
              <a:gdLst/>
              <a:ahLst/>
              <a:cxnLst/>
              <a:rect l="l" t="t" r="r" b="b"/>
              <a:pathLst>
                <a:path w="21880068" h="1016381">
                  <a:moveTo>
                    <a:pt x="0" y="0"/>
                  </a:moveTo>
                  <a:lnTo>
                    <a:pt x="21880068" y="0"/>
                  </a:lnTo>
                  <a:lnTo>
                    <a:pt x="21880068" y="1016381"/>
                  </a:lnTo>
                  <a:lnTo>
                    <a:pt x="0" y="1016381"/>
                  </a:lnTo>
                  <a:close/>
                </a:path>
              </a:pathLst>
            </a:custGeom>
            <a:solidFill>
              <a:srgbClr val="000000">
                <a:alpha val="0"/>
              </a:srgbClr>
            </a:solidFill>
          </p:spPr>
          <p:txBody>
            <a:bodyPr/>
            <a:lstStyle/>
            <a:p>
              <a:endParaRPr lang="en-US"/>
            </a:p>
          </p:txBody>
        </p:sp>
      </p:grpSp>
      <p:sp>
        <p:nvSpPr>
          <p:cNvPr id="15" name="TextBox 15"/>
          <p:cNvSpPr txBox="1"/>
          <p:nvPr/>
        </p:nvSpPr>
        <p:spPr>
          <a:xfrm>
            <a:off x="1204466" y="6953399"/>
            <a:ext cx="7669262" cy="520005"/>
          </a:xfrm>
          <a:prstGeom prst="rect">
            <a:avLst/>
          </a:prstGeom>
        </p:spPr>
        <p:txBody>
          <a:bodyPr lIns="0" tIns="0" rIns="0" bIns="0" rtlCol="0" anchor="t">
            <a:spAutoFit/>
          </a:bodyPr>
          <a:lstStyle/>
          <a:p>
            <a:pPr algn="l">
              <a:lnSpc>
                <a:spcPts val="3312"/>
              </a:lnSpc>
            </a:pPr>
            <a:r>
              <a:rPr lang="en-US" sz="2062">
                <a:solidFill>
                  <a:srgbClr val="52586B"/>
                </a:solidFill>
                <a:latin typeface="Arimo"/>
                <a:ea typeface="Arimo"/>
                <a:cs typeface="Arimo"/>
                <a:sym typeface="Arimo"/>
              </a:rPr>
              <a:t>Misinformation</a:t>
            </a:r>
          </a:p>
        </p:txBody>
      </p:sp>
      <p:sp>
        <p:nvSpPr>
          <p:cNvPr id="16" name="TextBox 16"/>
          <p:cNvSpPr txBox="1"/>
          <p:nvPr/>
        </p:nvSpPr>
        <p:spPr>
          <a:xfrm>
            <a:off x="9414272" y="6953399"/>
            <a:ext cx="7669262" cy="520005"/>
          </a:xfrm>
          <a:prstGeom prst="rect">
            <a:avLst/>
          </a:prstGeom>
        </p:spPr>
        <p:txBody>
          <a:bodyPr lIns="0" tIns="0" rIns="0" bIns="0" rtlCol="0" anchor="t">
            <a:spAutoFit/>
          </a:bodyPr>
          <a:lstStyle/>
          <a:p>
            <a:pPr algn="l">
              <a:lnSpc>
                <a:spcPts val="3312"/>
              </a:lnSpc>
            </a:pPr>
            <a:r>
              <a:rPr lang="en-US" sz="2062">
                <a:solidFill>
                  <a:srgbClr val="52586B"/>
                </a:solidFill>
                <a:latin typeface="Arimo"/>
                <a:ea typeface="Arimo"/>
                <a:cs typeface="Arimo"/>
                <a:sym typeface="Arimo"/>
              </a:rPr>
              <a:t>Distinguishing from legitimate debate.</a:t>
            </a:r>
          </a:p>
        </p:txBody>
      </p:sp>
      <p:grpSp>
        <p:nvGrpSpPr>
          <p:cNvPr id="17" name="Group 17"/>
          <p:cNvGrpSpPr/>
          <p:nvPr/>
        </p:nvGrpSpPr>
        <p:grpSpPr>
          <a:xfrm>
            <a:off x="938956" y="7642175"/>
            <a:ext cx="16410086" cy="762297"/>
            <a:chOff x="0" y="0"/>
            <a:chExt cx="21880115" cy="1016397"/>
          </a:xfrm>
        </p:grpSpPr>
        <p:sp>
          <p:nvSpPr>
            <p:cNvPr id="18" name="Freeform 18"/>
            <p:cNvSpPr/>
            <p:nvPr/>
          </p:nvSpPr>
          <p:spPr>
            <a:xfrm>
              <a:off x="0" y="0"/>
              <a:ext cx="21880068" cy="1016381"/>
            </a:xfrm>
            <a:custGeom>
              <a:avLst/>
              <a:gdLst/>
              <a:ahLst/>
              <a:cxnLst/>
              <a:rect l="l" t="t" r="r" b="b"/>
              <a:pathLst>
                <a:path w="21880068" h="1016381">
                  <a:moveTo>
                    <a:pt x="0" y="0"/>
                  </a:moveTo>
                  <a:lnTo>
                    <a:pt x="21880068" y="0"/>
                  </a:lnTo>
                  <a:lnTo>
                    <a:pt x="21880068" y="1016381"/>
                  </a:lnTo>
                  <a:lnTo>
                    <a:pt x="0" y="1016381"/>
                  </a:lnTo>
                  <a:close/>
                </a:path>
              </a:pathLst>
            </a:custGeom>
            <a:solidFill>
              <a:srgbClr val="FFFFFF">
                <a:alpha val="0"/>
              </a:srgbClr>
            </a:solidFill>
          </p:spPr>
          <p:txBody>
            <a:bodyPr/>
            <a:lstStyle/>
            <a:p>
              <a:endParaRPr lang="en-US"/>
            </a:p>
          </p:txBody>
        </p:sp>
      </p:grpSp>
      <p:sp>
        <p:nvSpPr>
          <p:cNvPr id="19" name="TextBox 19"/>
          <p:cNvSpPr txBox="1"/>
          <p:nvPr/>
        </p:nvSpPr>
        <p:spPr>
          <a:xfrm>
            <a:off x="1204466" y="7715696"/>
            <a:ext cx="7669262" cy="520005"/>
          </a:xfrm>
          <a:prstGeom prst="rect">
            <a:avLst/>
          </a:prstGeom>
        </p:spPr>
        <p:txBody>
          <a:bodyPr lIns="0" tIns="0" rIns="0" bIns="0" rtlCol="0" anchor="t">
            <a:spAutoFit/>
          </a:bodyPr>
          <a:lstStyle/>
          <a:p>
            <a:pPr algn="l">
              <a:lnSpc>
                <a:spcPts val="3312"/>
              </a:lnSpc>
            </a:pPr>
            <a:r>
              <a:rPr lang="en-US" sz="2062">
                <a:solidFill>
                  <a:srgbClr val="52586B"/>
                </a:solidFill>
                <a:latin typeface="Arimo"/>
                <a:ea typeface="Arimo"/>
                <a:cs typeface="Arimo"/>
                <a:sym typeface="Arimo"/>
              </a:rPr>
              <a:t>Decision-Makers</a:t>
            </a:r>
          </a:p>
        </p:txBody>
      </p:sp>
      <p:sp>
        <p:nvSpPr>
          <p:cNvPr id="20" name="TextBox 20"/>
          <p:cNvSpPr txBox="1"/>
          <p:nvPr/>
        </p:nvSpPr>
        <p:spPr>
          <a:xfrm>
            <a:off x="9414272" y="7715696"/>
            <a:ext cx="7669262" cy="520005"/>
          </a:xfrm>
          <a:prstGeom prst="rect">
            <a:avLst/>
          </a:prstGeom>
        </p:spPr>
        <p:txBody>
          <a:bodyPr lIns="0" tIns="0" rIns="0" bIns="0" rtlCol="0" anchor="t">
            <a:spAutoFit/>
          </a:bodyPr>
          <a:lstStyle/>
          <a:p>
            <a:pPr algn="l">
              <a:lnSpc>
                <a:spcPts val="3312"/>
              </a:lnSpc>
            </a:pPr>
            <a:r>
              <a:rPr lang="en-US" sz="2062">
                <a:solidFill>
                  <a:srgbClr val="52586B"/>
                </a:solidFill>
                <a:latin typeface="Arimo"/>
                <a:ea typeface="Arimo"/>
                <a:cs typeface="Arimo"/>
                <a:sym typeface="Arimo"/>
              </a:rPr>
              <a:t>Platforms, governments, or global consensus?</a:t>
            </a:r>
          </a:p>
        </p:txBody>
      </p:sp>
      <p:sp>
        <p:nvSpPr>
          <p:cNvPr id="21" name="TextBox 21"/>
          <p:cNvSpPr txBox="1"/>
          <p:nvPr/>
        </p:nvSpPr>
        <p:spPr>
          <a:xfrm>
            <a:off x="929431" y="8617446"/>
            <a:ext cx="16429136" cy="944761"/>
          </a:xfrm>
          <a:prstGeom prst="rect">
            <a:avLst/>
          </a:prstGeom>
        </p:spPr>
        <p:txBody>
          <a:bodyPr lIns="0" tIns="0" rIns="0" bIns="0" rtlCol="0" anchor="t">
            <a:spAutoFit/>
          </a:bodyPr>
          <a:lstStyle/>
          <a:p>
            <a:pPr algn="l">
              <a:lnSpc>
                <a:spcPts val="3312"/>
              </a:lnSpc>
            </a:pPr>
            <a:r>
              <a:rPr lang="en-US" sz="2062">
                <a:solidFill>
                  <a:srgbClr val="52586B"/>
                </a:solidFill>
                <a:latin typeface="Arimo"/>
                <a:ea typeface="Arimo"/>
                <a:cs typeface="Arimo"/>
                <a:sym typeface="Arimo"/>
              </a:rPr>
              <a:t>Balancing user safety with free expression presents ethical dilemmas. Defining "harmful" content is subjective. Distinguishing misinformation from legitimate debate, especially in health, is complex. The critical question remains: who ultimately decides?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txBody>
          <a:bodyPr/>
          <a:lstStyle/>
          <a:p>
            <a:endParaRPr lang="en-US"/>
          </a:p>
        </p:txBody>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txBody>
          <a:bodyPr/>
          <a:lstStyle/>
          <a:p>
            <a:endParaRPr lang="en-US"/>
          </a:p>
        </p:txBody>
      </p:sp>
      <p:sp>
        <p:nvSpPr>
          <p:cNvPr id="7" name="TextBox 7"/>
          <p:cNvSpPr txBox="1"/>
          <p:nvPr/>
        </p:nvSpPr>
        <p:spPr>
          <a:xfrm>
            <a:off x="864394" y="524650"/>
            <a:ext cx="9701212" cy="1667470"/>
          </a:xfrm>
          <a:prstGeom prst="rect">
            <a:avLst/>
          </a:prstGeom>
        </p:spPr>
        <p:txBody>
          <a:bodyPr lIns="0" tIns="0" rIns="0" bIns="0" rtlCol="0" anchor="t">
            <a:spAutoFit/>
          </a:bodyPr>
          <a:lstStyle/>
          <a:p>
            <a:pPr algn="l">
              <a:lnSpc>
                <a:spcPts val="6062"/>
              </a:lnSpc>
            </a:pPr>
            <a:r>
              <a:rPr lang="en-US" sz="4812" dirty="0">
                <a:solidFill>
                  <a:srgbClr val="373B48"/>
                </a:solidFill>
                <a:latin typeface="Monami"/>
                <a:ea typeface="Monami"/>
                <a:cs typeface="Monami"/>
                <a:sym typeface="Monami"/>
              </a:rPr>
              <a:t>Conclusion: Towards a More Transparent Online Discourse</a:t>
            </a:r>
          </a:p>
        </p:txBody>
      </p:sp>
      <p:grpSp>
        <p:nvGrpSpPr>
          <p:cNvPr id="8" name="Group 8"/>
          <p:cNvGrpSpPr/>
          <p:nvPr/>
        </p:nvGrpSpPr>
        <p:grpSpPr>
          <a:xfrm>
            <a:off x="864394" y="2944117"/>
            <a:ext cx="256431" cy="1491258"/>
            <a:chOff x="0" y="0"/>
            <a:chExt cx="341908" cy="1988343"/>
          </a:xfrm>
        </p:grpSpPr>
        <p:sp>
          <p:nvSpPr>
            <p:cNvPr id="9" name="Freeform 9"/>
            <p:cNvSpPr/>
            <p:nvPr/>
          </p:nvSpPr>
          <p:spPr>
            <a:xfrm>
              <a:off x="6350" y="6350"/>
              <a:ext cx="329184" cy="1975612"/>
            </a:xfrm>
            <a:custGeom>
              <a:avLst/>
              <a:gdLst/>
              <a:ahLst/>
              <a:cxnLst/>
              <a:rect l="l" t="t" r="r" b="b"/>
              <a:pathLst>
                <a:path w="329184" h="1975612">
                  <a:moveTo>
                    <a:pt x="0" y="142748"/>
                  </a:moveTo>
                  <a:cubicBezTo>
                    <a:pt x="0" y="63881"/>
                    <a:pt x="61976" y="0"/>
                    <a:pt x="138303" y="0"/>
                  </a:cubicBezTo>
                  <a:lnTo>
                    <a:pt x="190881" y="0"/>
                  </a:lnTo>
                  <a:cubicBezTo>
                    <a:pt x="267208" y="0"/>
                    <a:pt x="329184" y="63881"/>
                    <a:pt x="329184" y="142748"/>
                  </a:cubicBezTo>
                  <a:lnTo>
                    <a:pt x="329184" y="1832864"/>
                  </a:lnTo>
                  <a:cubicBezTo>
                    <a:pt x="329184" y="1911731"/>
                    <a:pt x="267208" y="1975612"/>
                    <a:pt x="190881" y="1975612"/>
                  </a:cubicBezTo>
                  <a:lnTo>
                    <a:pt x="138303" y="1975612"/>
                  </a:lnTo>
                  <a:cubicBezTo>
                    <a:pt x="61976" y="1975612"/>
                    <a:pt x="0" y="1911731"/>
                    <a:pt x="0" y="1832864"/>
                  </a:cubicBezTo>
                  <a:close/>
                </a:path>
              </a:pathLst>
            </a:custGeom>
            <a:solidFill>
              <a:srgbClr val="E2E4E9"/>
            </a:solidFill>
          </p:spPr>
          <p:txBody>
            <a:bodyPr/>
            <a:lstStyle/>
            <a:p>
              <a:endParaRPr lang="en-US"/>
            </a:p>
          </p:txBody>
        </p:sp>
        <p:sp>
          <p:nvSpPr>
            <p:cNvPr id="10" name="Freeform 10"/>
            <p:cNvSpPr/>
            <p:nvPr/>
          </p:nvSpPr>
          <p:spPr>
            <a:xfrm>
              <a:off x="0" y="0"/>
              <a:ext cx="341884" cy="1988312"/>
            </a:xfrm>
            <a:custGeom>
              <a:avLst/>
              <a:gdLst/>
              <a:ahLst/>
              <a:cxnLst/>
              <a:rect l="l" t="t" r="r" b="b"/>
              <a:pathLst>
                <a:path w="341884" h="1988312">
                  <a:moveTo>
                    <a:pt x="0" y="149098"/>
                  </a:moveTo>
                  <a:cubicBezTo>
                    <a:pt x="0" y="66929"/>
                    <a:pt x="64516" y="0"/>
                    <a:pt x="144653" y="0"/>
                  </a:cubicBezTo>
                  <a:lnTo>
                    <a:pt x="197231" y="0"/>
                  </a:lnTo>
                  <a:lnTo>
                    <a:pt x="197231" y="6350"/>
                  </a:lnTo>
                  <a:lnTo>
                    <a:pt x="197231" y="0"/>
                  </a:lnTo>
                  <a:lnTo>
                    <a:pt x="197231" y="6350"/>
                  </a:lnTo>
                  <a:lnTo>
                    <a:pt x="197231" y="0"/>
                  </a:lnTo>
                  <a:cubicBezTo>
                    <a:pt x="277368" y="0"/>
                    <a:pt x="341884" y="66929"/>
                    <a:pt x="341884" y="149098"/>
                  </a:cubicBezTo>
                  <a:lnTo>
                    <a:pt x="341884" y="1839214"/>
                  </a:lnTo>
                  <a:lnTo>
                    <a:pt x="335534" y="1839214"/>
                  </a:lnTo>
                  <a:lnTo>
                    <a:pt x="341884" y="1839214"/>
                  </a:lnTo>
                  <a:cubicBezTo>
                    <a:pt x="341884" y="1921383"/>
                    <a:pt x="277368" y="1988312"/>
                    <a:pt x="197231" y="1988312"/>
                  </a:cubicBezTo>
                  <a:lnTo>
                    <a:pt x="197231" y="1981962"/>
                  </a:lnTo>
                  <a:lnTo>
                    <a:pt x="197231" y="1988312"/>
                  </a:lnTo>
                  <a:lnTo>
                    <a:pt x="144653" y="1988312"/>
                  </a:lnTo>
                  <a:lnTo>
                    <a:pt x="144653" y="1981962"/>
                  </a:lnTo>
                  <a:lnTo>
                    <a:pt x="144653" y="1988312"/>
                  </a:lnTo>
                  <a:cubicBezTo>
                    <a:pt x="64516" y="1988312"/>
                    <a:pt x="0" y="1921383"/>
                    <a:pt x="0" y="1839214"/>
                  </a:cubicBezTo>
                  <a:lnTo>
                    <a:pt x="0" y="149098"/>
                  </a:lnTo>
                  <a:lnTo>
                    <a:pt x="6350" y="149098"/>
                  </a:lnTo>
                  <a:lnTo>
                    <a:pt x="0" y="149098"/>
                  </a:lnTo>
                  <a:moveTo>
                    <a:pt x="12700" y="149098"/>
                  </a:moveTo>
                  <a:lnTo>
                    <a:pt x="12700" y="1839214"/>
                  </a:lnTo>
                  <a:lnTo>
                    <a:pt x="6350" y="1839214"/>
                  </a:lnTo>
                  <a:lnTo>
                    <a:pt x="12700" y="1839214"/>
                  </a:lnTo>
                  <a:cubicBezTo>
                    <a:pt x="12700" y="1914779"/>
                    <a:pt x="72009" y="1975612"/>
                    <a:pt x="144653" y="1975612"/>
                  </a:cubicBezTo>
                  <a:lnTo>
                    <a:pt x="197231" y="1975612"/>
                  </a:lnTo>
                  <a:cubicBezTo>
                    <a:pt x="269875" y="1975612"/>
                    <a:pt x="329184" y="1914779"/>
                    <a:pt x="329184" y="1839214"/>
                  </a:cubicBezTo>
                  <a:lnTo>
                    <a:pt x="329184" y="149098"/>
                  </a:lnTo>
                  <a:lnTo>
                    <a:pt x="335534" y="149098"/>
                  </a:lnTo>
                  <a:lnTo>
                    <a:pt x="329184" y="149098"/>
                  </a:lnTo>
                  <a:cubicBezTo>
                    <a:pt x="329184" y="73533"/>
                    <a:pt x="270002" y="12700"/>
                    <a:pt x="197231" y="12700"/>
                  </a:cubicBezTo>
                  <a:lnTo>
                    <a:pt x="144653" y="12700"/>
                  </a:lnTo>
                  <a:lnTo>
                    <a:pt x="144653" y="6350"/>
                  </a:lnTo>
                  <a:lnTo>
                    <a:pt x="144653" y="12700"/>
                  </a:lnTo>
                  <a:cubicBezTo>
                    <a:pt x="72009" y="12700"/>
                    <a:pt x="12700" y="73533"/>
                    <a:pt x="12700" y="149098"/>
                  </a:cubicBezTo>
                  <a:close/>
                </a:path>
              </a:pathLst>
            </a:custGeom>
            <a:solidFill>
              <a:srgbClr val="C8CACF"/>
            </a:solidFill>
          </p:spPr>
          <p:txBody>
            <a:bodyPr/>
            <a:lstStyle/>
            <a:p>
              <a:endParaRPr lang="en-US"/>
            </a:p>
          </p:txBody>
        </p:sp>
      </p:grpSp>
      <p:sp>
        <p:nvSpPr>
          <p:cNvPr id="11" name="TextBox 11"/>
          <p:cNvSpPr txBox="1"/>
          <p:nvPr/>
        </p:nvSpPr>
        <p:spPr>
          <a:xfrm>
            <a:off x="1358205" y="2944117"/>
            <a:ext cx="3087141" cy="452437"/>
          </a:xfrm>
          <a:prstGeom prst="rect">
            <a:avLst/>
          </a:prstGeom>
        </p:spPr>
        <p:txBody>
          <a:bodyPr lIns="0" tIns="0" rIns="0" bIns="0" rtlCol="0" anchor="t">
            <a:spAutoFit/>
          </a:bodyPr>
          <a:lstStyle/>
          <a:p>
            <a:pPr algn="l">
              <a:lnSpc>
                <a:spcPts val="3000"/>
              </a:lnSpc>
            </a:pPr>
            <a:r>
              <a:rPr lang="en-US" sz="2375" dirty="0">
                <a:solidFill>
                  <a:srgbClr val="52586B"/>
                </a:solidFill>
                <a:latin typeface="Monami"/>
                <a:ea typeface="Monami"/>
                <a:cs typeface="Monami"/>
                <a:sym typeface="Monami"/>
              </a:rPr>
              <a:t>Transparency</a:t>
            </a:r>
          </a:p>
        </p:txBody>
      </p:sp>
      <p:sp>
        <p:nvSpPr>
          <p:cNvPr id="12" name="TextBox 12"/>
          <p:cNvSpPr txBox="1"/>
          <p:nvPr/>
        </p:nvSpPr>
        <p:spPr>
          <a:xfrm>
            <a:off x="1358205" y="3458915"/>
            <a:ext cx="9207401" cy="480715"/>
          </a:xfrm>
          <a:prstGeom prst="rect">
            <a:avLst/>
          </a:prstGeom>
        </p:spPr>
        <p:txBody>
          <a:bodyPr lIns="0" tIns="0" rIns="0" bIns="0" rtlCol="0" anchor="t">
            <a:spAutoFit/>
          </a:bodyPr>
          <a:lstStyle/>
          <a:p>
            <a:pPr algn="l">
              <a:lnSpc>
                <a:spcPts val="3062"/>
              </a:lnSpc>
            </a:pPr>
            <a:r>
              <a:rPr lang="en-US" sz="1937">
                <a:solidFill>
                  <a:srgbClr val="52586B"/>
                </a:solidFill>
                <a:latin typeface="Arimo"/>
                <a:ea typeface="Arimo"/>
                <a:cs typeface="Arimo"/>
                <a:sym typeface="Arimo"/>
              </a:rPr>
              <a:t>Clear, consistent moderation policies needed.</a:t>
            </a:r>
          </a:p>
        </p:txBody>
      </p:sp>
      <p:grpSp>
        <p:nvGrpSpPr>
          <p:cNvPr id="13" name="Group 13"/>
          <p:cNvGrpSpPr/>
          <p:nvPr/>
        </p:nvGrpSpPr>
        <p:grpSpPr>
          <a:xfrm>
            <a:off x="1225210" y="4566789"/>
            <a:ext cx="256431" cy="1491258"/>
            <a:chOff x="0" y="0"/>
            <a:chExt cx="341908" cy="1988343"/>
          </a:xfrm>
        </p:grpSpPr>
        <p:sp>
          <p:nvSpPr>
            <p:cNvPr id="14" name="Freeform 14"/>
            <p:cNvSpPr/>
            <p:nvPr/>
          </p:nvSpPr>
          <p:spPr>
            <a:xfrm>
              <a:off x="6350" y="6350"/>
              <a:ext cx="329184" cy="1975612"/>
            </a:xfrm>
            <a:custGeom>
              <a:avLst/>
              <a:gdLst/>
              <a:ahLst/>
              <a:cxnLst/>
              <a:rect l="l" t="t" r="r" b="b"/>
              <a:pathLst>
                <a:path w="329184" h="1975612">
                  <a:moveTo>
                    <a:pt x="0" y="142748"/>
                  </a:moveTo>
                  <a:cubicBezTo>
                    <a:pt x="0" y="63881"/>
                    <a:pt x="61976" y="0"/>
                    <a:pt x="138303" y="0"/>
                  </a:cubicBezTo>
                  <a:lnTo>
                    <a:pt x="190881" y="0"/>
                  </a:lnTo>
                  <a:cubicBezTo>
                    <a:pt x="267208" y="0"/>
                    <a:pt x="329184" y="63881"/>
                    <a:pt x="329184" y="142748"/>
                  </a:cubicBezTo>
                  <a:lnTo>
                    <a:pt x="329184" y="1832864"/>
                  </a:lnTo>
                  <a:cubicBezTo>
                    <a:pt x="329184" y="1911731"/>
                    <a:pt x="267208" y="1975612"/>
                    <a:pt x="190881" y="1975612"/>
                  </a:cubicBezTo>
                  <a:lnTo>
                    <a:pt x="138303" y="1975612"/>
                  </a:lnTo>
                  <a:cubicBezTo>
                    <a:pt x="61976" y="1975612"/>
                    <a:pt x="0" y="1911731"/>
                    <a:pt x="0" y="1832864"/>
                  </a:cubicBezTo>
                  <a:close/>
                </a:path>
              </a:pathLst>
            </a:custGeom>
            <a:solidFill>
              <a:srgbClr val="E2E4E9"/>
            </a:solidFill>
          </p:spPr>
          <p:txBody>
            <a:bodyPr/>
            <a:lstStyle/>
            <a:p>
              <a:endParaRPr lang="en-US"/>
            </a:p>
          </p:txBody>
        </p:sp>
        <p:sp>
          <p:nvSpPr>
            <p:cNvPr id="15" name="Freeform 15"/>
            <p:cNvSpPr/>
            <p:nvPr/>
          </p:nvSpPr>
          <p:spPr>
            <a:xfrm>
              <a:off x="0" y="0"/>
              <a:ext cx="341884" cy="1988312"/>
            </a:xfrm>
            <a:custGeom>
              <a:avLst/>
              <a:gdLst/>
              <a:ahLst/>
              <a:cxnLst/>
              <a:rect l="l" t="t" r="r" b="b"/>
              <a:pathLst>
                <a:path w="341884" h="1988312">
                  <a:moveTo>
                    <a:pt x="0" y="149098"/>
                  </a:moveTo>
                  <a:cubicBezTo>
                    <a:pt x="0" y="66929"/>
                    <a:pt x="64516" y="0"/>
                    <a:pt x="144653" y="0"/>
                  </a:cubicBezTo>
                  <a:lnTo>
                    <a:pt x="197231" y="0"/>
                  </a:lnTo>
                  <a:lnTo>
                    <a:pt x="197231" y="6350"/>
                  </a:lnTo>
                  <a:lnTo>
                    <a:pt x="197231" y="0"/>
                  </a:lnTo>
                  <a:lnTo>
                    <a:pt x="197231" y="6350"/>
                  </a:lnTo>
                  <a:lnTo>
                    <a:pt x="197231" y="0"/>
                  </a:lnTo>
                  <a:cubicBezTo>
                    <a:pt x="277368" y="0"/>
                    <a:pt x="341884" y="66929"/>
                    <a:pt x="341884" y="149098"/>
                  </a:cubicBezTo>
                  <a:lnTo>
                    <a:pt x="341884" y="1839214"/>
                  </a:lnTo>
                  <a:lnTo>
                    <a:pt x="335534" y="1839214"/>
                  </a:lnTo>
                  <a:lnTo>
                    <a:pt x="341884" y="1839214"/>
                  </a:lnTo>
                  <a:cubicBezTo>
                    <a:pt x="341884" y="1921383"/>
                    <a:pt x="277368" y="1988312"/>
                    <a:pt x="197231" y="1988312"/>
                  </a:cubicBezTo>
                  <a:lnTo>
                    <a:pt x="197231" y="1981962"/>
                  </a:lnTo>
                  <a:lnTo>
                    <a:pt x="197231" y="1988312"/>
                  </a:lnTo>
                  <a:lnTo>
                    <a:pt x="144653" y="1988312"/>
                  </a:lnTo>
                  <a:lnTo>
                    <a:pt x="144653" y="1981962"/>
                  </a:lnTo>
                  <a:lnTo>
                    <a:pt x="144653" y="1988312"/>
                  </a:lnTo>
                  <a:cubicBezTo>
                    <a:pt x="64516" y="1988312"/>
                    <a:pt x="0" y="1921383"/>
                    <a:pt x="0" y="1839214"/>
                  </a:cubicBezTo>
                  <a:lnTo>
                    <a:pt x="0" y="149098"/>
                  </a:lnTo>
                  <a:lnTo>
                    <a:pt x="6350" y="149098"/>
                  </a:lnTo>
                  <a:lnTo>
                    <a:pt x="0" y="149098"/>
                  </a:lnTo>
                  <a:moveTo>
                    <a:pt x="12700" y="149098"/>
                  </a:moveTo>
                  <a:lnTo>
                    <a:pt x="12700" y="1839214"/>
                  </a:lnTo>
                  <a:lnTo>
                    <a:pt x="6350" y="1839214"/>
                  </a:lnTo>
                  <a:lnTo>
                    <a:pt x="12700" y="1839214"/>
                  </a:lnTo>
                  <a:cubicBezTo>
                    <a:pt x="12700" y="1914779"/>
                    <a:pt x="72009" y="1975612"/>
                    <a:pt x="144653" y="1975612"/>
                  </a:cubicBezTo>
                  <a:lnTo>
                    <a:pt x="197231" y="1975612"/>
                  </a:lnTo>
                  <a:cubicBezTo>
                    <a:pt x="269875" y="1975612"/>
                    <a:pt x="329184" y="1914779"/>
                    <a:pt x="329184" y="1839214"/>
                  </a:cubicBezTo>
                  <a:lnTo>
                    <a:pt x="329184" y="149098"/>
                  </a:lnTo>
                  <a:lnTo>
                    <a:pt x="335534" y="149098"/>
                  </a:lnTo>
                  <a:lnTo>
                    <a:pt x="329184" y="149098"/>
                  </a:lnTo>
                  <a:cubicBezTo>
                    <a:pt x="329184" y="73533"/>
                    <a:pt x="270002" y="12700"/>
                    <a:pt x="197231" y="12700"/>
                  </a:cubicBezTo>
                  <a:lnTo>
                    <a:pt x="144653" y="12700"/>
                  </a:lnTo>
                  <a:lnTo>
                    <a:pt x="144653" y="6350"/>
                  </a:lnTo>
                  <a:lnTo>
                    <a:pt x="144653" y="12700"/>
                  </a:lnTo>
                  <a:cubicBezTo>
                    <a:pt x="72009" y="12700"/>
                    <a:pt x="12700" y="73533"/>
                    <a:pt x="12700" y="149098"/>
                  </a:cubicBezTo>
                  <a:close/>
                </a:path>
              </a:pathLst>
            </a:custGeom>
            <a:solidFill>
              <a:srgbClr val="C8CACF"/>
            </a:solidFill>
          </p:spPr>
          <p:txBody>
            <a:bodyPr/>
            <a:lstStyle/>
            <a:p>
              <a:endParaRPr lang="en-US"/>
            </a:p>
          </p:txBody>
        </p:sp>
      </p:grpSp>
      <p:sp>
        <p:nvSpPr>
          <p:cNvPr id="16" name="TextBox 16"/>
          <p:cNvSpPr txBox="1"/>
          <p:nvPr/>
        </p:nvSpPr>
        <p:spPr>
          <a:xfrm>
            <a:off x="1728639" y="4610993"/>
            <a:ext cx="3087141" cy="452437"/>
          </a:xfrm>
          <a:prstGeom prst="rect">
            <a:avLst/>
          </a:prstGeom>
        </p:spPr>
        <p:txBody>
          <a:bodyPr lIns="0" tIns="0" rIns="0" bIns="0" rtlCol="0" anchor="t">
            <a:spAutoFit/>
          </a:bodyPr>
          <a:lstStyle/>
          <a:p>
            <a:pPr algn="l">
              <a:lnSpc>
                <a:spcPts val="3000"/>
              </a:lnSpc>
            </a:pPr>
            <a:r>
              <a:rPr lang="en-US" sz="2375">
                <a:solidFill>
                  <a:srgbClr val="52586B"/>
                </a:solidFill>
                <a:latin typeface="Monami"/>
                <a:ea typeface="Monami"/>
                <a:cs typeface="Monami"/>
                <a:sym typeface="Monami"/>
              </a:rPr>
              <a:t>Media Literacy</a:t>
            </a:r>
          </a:p>
        </p:txBody>
      </p:sp>
      <p:sp>
        <p:nvSpPr>
          <p:cNvPr id="17" name="TextBox 17"/>
          <p:cNvSpPr txBox="1"/>
          <p:nvPr/>
        </p:nvSpPr>
        <p:spPr>
          <a:xfrm>
            <a:off x="1728639" y="5125790"/>
            <a:ext cx="8836968" cy="480715"/>
          </a:xfrm>
          <a:prstGeom prst="rect">
            <a:avLst/>
          </a:prstGeom>
        </p:spPr>
        <p:txBody>
          <a:bodyPr lIns="0" tIns="0" rIns="0" bIns="0" rtlCol="0" anchor="t">
            <a:spAutoFit/>
          </a:bodyPr>
          <a:lstStyle/>
          <a:p>
            <a:pPr algn="l">
              <a:lnSpc>
                <a:spcPts val="3062"/>
              </a:lnSpc>
            </a:pPr>
            <a:r>
              <a:rPr lang="en-US" sz="1937">
                <a:solidFill>
                  <a:srgbClr val="52586B"/>
                </a:solidFill>
                <a:latin typeface="Arimo"/>
                <a:ea typeface="Arimo"/>
                <a:cs typeface="Arimo"/>
                <a:sym typeface="Arimo"/>
              </a:rPr>
              <a:t>Empowering users to navigate complexity.</a:t>
            </a:r>
          </a:p>
        </p:txBody>
      </p:sp>
      <p:grpSp>
        <p:nvGrpSpPr>
          <p:cNvPr id="18" name="Group 18"/>
          <p:cNvGrpSpPr/>
          <p:nvPr/>
        </p:nvGrpSpPr>
        <p:grpSpPr>
          <a:xfrm>
            <a:off x="1600498" y="6092875"/>
            <a:ext cx="256431" cy="1491258"/>
            <a:chOff x="0" y="0"/>
            <a:chExt cx="341908" cy="1988343"/>
          </a:xfrm>
        </p:grpSpPr>
        <p:sp>
          <p:nvSpPr>
            <p:cNvPr id="19" name="Freeform 19"/>
            <p:cNvSpPr/>
            <p:nvPr/>
          </p:nvSpPr>
          <p:spPr>
            <a:xfrm>
              <a:off x="6350" y="6350"/>
              <a:ext cx="329184" cy="1975612"/>
            </a:xfrm>
            <a:custGeom>
              <a:avLst/>
              <a:gdLst/>
              <a:ahLst/>
              <a:cxnLst/>
              <a:rect l="l" t="t" r="r" b="b"/>
              <a:pathLst>
                <a:path w="329184" h="1975612">
                  <a:moveTo>
                    <a:pt x="0" y="142748"/>
                  </a:moveTo>
                  <a:cubicBezTo>
                    <a:pt x="0" y="63881"/>
                    <a:pt x="61976" y="0"/>
                    <a:pt x="138303" y="0"/>
                  </a:cubicBezTo>
                  <a:lnTo>
                    <a:pt x="190881" y="0"/>
                  </a:lnTo>
                  <a:cubicBezTo>
                    <a:pt x="267208" y="0"/>
                    <a:pt x="329184" y="63881"/>
                    <a:pt x="329184" y="142748"/>
                  </a:cubicBezTo>
                  <a:lnTo>
                    <a:pt x="329184" y="1832864"/>
                  </a:lnTo>
                  <a:cubicBezTo>
                    <a:pt x="329184" y="1911731"/>
                    <a:pt x="267208" y="1975612"/>
                    <a:pt x="190881" y="1975612"/>
                  </a:cubicBezTo>
                  <a:lnTo>
                    <a:pt x="138303" y="1975612"/>
                  </a:lnTo>
                  <a:cubicBezTo>
                    <a:pt x="61976" y="1975612"/>
                    <a:pt x="0" y="1911731"/>
                    <a:pt x="0" y="1832864"/>
                  </a:cubicBezTo>
                  <a:close/>
                </a:path>
              </a:pathLst>
            </a:custGeom>
            <a:solidFill>
              <a:srgbClr val="E2E4E9"/>
            </a:solidFill>
          </p:spPr>
          <p:txBody>
            <a:bodyPr/>
            <a:lstStyle/>
            <a:p>
              <a:endParaRPr lang="en-US"/>
            </a:p>
          </p:txBody>
        </p:sp>
        <p:sp>
          <p:nvSpPr>
            <p:cNvPr id="20" name="Freeform 20"/>
            <p:cNvSpPr/>
            <p:nvPr/>
          </p:nvSpPr>
          <p:spPr>
            <a:xfrm>
              <a:off x="0" y="0"/>
              <a:ext cx="341884" cy="1988312"/>
            </a:xfrm>
            <a:custGeom>
              <a:avLst/>
              <a:gdLst/>
              <a:ahLst/>
              <a:cxnLst/>
              <a:rect l="l" t="t" r="r" b="b"/>
              <a:pathLst>
                <a:path w="341884" h="1988312">
                  <a:moveTo>
                    <a:pt x="0" y="149098"/>
                  </a:moveTo>
                  <a:cubicBezTo>
                    <a:pt x="0" y="66929"/>
                    <a:pt x="64516" y="0"/>
                    <a:pt x="144653" y="0"/>
                  </a:cubicBezTo>
                  <a:lnTo>
                    <a:pt x="197231" y="0"/>
                  </a:lnTo>
                  <a:lnTo>
                    <a:pt x="197231" y="6350"/>
                  </a:lnTo>
                  <a:lnTo>
                    <a:pt x="197231" y="0"/>
                  </a:lnTo>
                  <a:lnTo>
                    <a:pt x="197231" y="6350"/>
                  </a:lnTo>
                  <a:lnTo>
                    <a:pt x="197231" y="0"/>
                  </a:lnTo>
                  <a:cubicBezTo>
                    <a:pt x="277368" y="0"/>
                    <a:pt x="341884" y="66929"/>
                    <a:pt x="341884" y="149098"/>
                  </a:cubicBezTo>
                  <a:lnTo>
                    <a:pt x="341884" y="1839214"/>
                  </a:lnTo>
                  <a:lnTo>
                    <a:pt x="335534" y="1839214"/>
                  </a:lnTo>
                  <a:lnTo>
                    <a:pt x="341884" y="1839214"/>
                  </a:lnTo>
                  <a:cubicBezTo>
                    <a:pt x="341884" y="1921383"/>
                    <a:pt x="277368" y="1988312"/>
                    <a:pt x="197231" y="1988312"/>
                  </a:cubicBezTo>
                  <a:lnTo>
                    <a:pt x="197231" y="1981962"/>
                  </a:lnTo>
                  <a:lnTo>
                    <a:pt x="197231" y="1988312"/>
                  </a:lnTo>
                  <a:lnTo>
                    <a:pt x="144653" y="1988312"/>
                  </a:lnTo>
                  <a:lnTo>
                    <a:pt x="144653" y="1981962"/>
                  </a:lnTo>
                  <a:lnTo>
                    <a:pt x="144653" y="1988312"/>
                  </a:lnTo>
                  <a:cubicBezTo>
                    <a:pt x="64516" y="1988312"/>
                    <a:pt x="0" y="1921383"/>
                    <a:pt x="0" y="1839214"/>
                  </a:cubicBezTo>
                  <a:lnTo>
                    <a:pt x="0" y="149098"/>
                  </a:lnTo>
                  <a:lnTo>
                    <a:pt x="6350" y="149098"/>
                  </a:lnTo>
                  <a:lnTo>
                    <a:pt x="0" y="149098"/>
                  </a:lnTo>
                  <a:moveTo>
                    <a:pt x="12700" y="149098"/>
                  </a:moveTo>
                  <a:lnTo>
                    <a:pt x="12700" y="1839214"/>
                  </a:lnTo>
                  <a:lnTo>
                    <a:pt x="6350" y="1839214"/>
                  </a:lnTo>
                  <a:lnTo>
                    <a:pt x="12700" y="1839214"/>
                  </a:lnTo>
                  <a:cubicBezTo>
                    <a:pt x="12700" y="1914779"/>
                    <a:pt x="72009" y="1975612"/>
                    <a:pt x="144653" y="1975612"/>
                  </a:cubicBezTo>
                  <a:lnTo>
                    <a:pt x="197231" y="1975612"/>
                  </a:lnTo>
                  <a:cubicBezTo>
                    <a:pt x="269875" y="1975612"/>
                    <a:pt x="329184" y="1914779"/>
                    <a:pt x="329184" y="1839214"/>
                  </a:cubicBezTo>
                  <a:lnTo>
                    <a:pt x="329184" y="149098"/>
                  </a:lnTo>
                  <a:lnTo>
                    <a:pt x="335534" y="149098"/>
                  </a:lnTo>
                  <a:lnTo>
                    <a:pt x="329184" y="149098"/>
                  </a:lnTo>
                  <a:cubicBezTo>
                    <a:pt x="329184" y="73533"/>
                    <a:pt x="270002" y="12700"/>
                    <a:pt x="197231" y="12700"/>
                  </a:cubicBezTo>
                  <a:lnTo>
                    <a:pt x="144653" y="12700"/>
                  </a:lnTo>
                  <a:lnTo>
                    <a:pt x="144653" y="6350"/>
                  </a:lnTo>
                  <a:lnTo>
                    <a:pt x="144653" y="12700"/>
                  </a:lnTo>
                  <a:cubicBezTo>
                    <a:pt x="72009" y="12700"/>
                    <a:pt x="12700" y="73533"/>
                    <a:pt x="12700" y="149098"/>
                  </a:cubicBezTo>
                  <a:close/>
                </a:path>
              </a:pathLst>
            </a:custGeom>
            <a:solidFill>
              <a:srgbClr val="C8CACF"/>
            </a:solidFill>
          </p:spPr>
          <p:txBody>
            <a:bodyPr/>
            <a:lstStyle/>
            <a:p>
              <a:endParaRPr lang="en-US"/>
            </a:p>
          </p:txBody>
        </p:sp>
      </p:grpSp>
      <p:sp>
        <p:nvSpPr>
          <p:cNvPr id="21" name="TextBox 21"/>
          <p:cNvSpPr txBox="1"/>
          <p:nvPr/>
        </p:nvSpPr>
        <p:spPr>
          <a:xfrm>
            <a:off x="1913838" y="5973366"/>
            <a:ext cx="3087141" cy="452437"/>
          </a:xfrm>
          <a:prstGeom prst="rect">
            <a:avLst/>
          </a:prstGeom>
        </p:spPr>
        <p:txBody>
          <a:bodyPr lIns="0" tIns="0" rIns="0" bIns="0" rtlCol="0" anchor="t">
            <a:spAutoFit/>
          </a:bodyPr>
          <a:lstStyle/>
          <a:p>
            <a:pPr algn="l">
              <a:lnSpc>
                <a:spcPts val="3000"/>
              </a:lnSpc>
            </a:pPr>
            <a:r>
              <a:rPr lang="en-US" sz="2375" dirty="0">
                <a:solidFill>
                  <a:srgbClr val="52586B"/>
                </a:solidFill>
                <a:latin typeface="Monami"/>
                <a:ea typeface="Monami"/>
                <a:cs typeface="Monami"/>
                <a:sym typeface="Monami"/>
              </a:rPr>
              <a:t>Diverse Alternatives</a:t>
            </a:r>
          </a:p>
        </p:txBody>
      </p:sp>
      <p:sp>
        <p:nvSpPr>
          <p:cNvPr id="22" name="TextBox 22"/>
          <p:cNvSpPr txBox="1"/>
          <p:nvPr/>
        </p:nvSpPr>
        <p:spPr>
          <a:xfrm>
            <a:off x="2099072" y="6792665"/>
            <a:ext cx="8466535" cy="480715"/>
          </a:xfrm>
          <a:prstGeom prst="rect">
            <a:avLst/>
          </a:prstGeom>
        </p:spPr>
        <p:txBody>
          <a:bodyPr lIns="0" tIns="0" rIns="0" bIns="0" rtlCol="0" anchor="t">
            <a:spAutoFit/>
          </a:bodyPr>
          <a:lstStyle/>
          <a:p>
            <a:pPr algn="l">
              <a:lnSpc>
                <a:spcPts val="3062"/>
              </a:lnSpc>
            </a:pPr>
            <a:r>
              <a:rPr lang="en-US" sz="1937" dirty="0">
                <a:solidFill>
                  <a:srgbClr val="52586B"/>
                </a:solidFill>
                <a:latin typeface="Arimo"/>
                <a:ea typeface="Arimo"/>
                <a:cs typeface="Arimo"/>
                <a:sym typeface="Arimo"/>
              </a:rPr>
              <a:t>Promoting open platforms for expression.</a:t>
            </a:r>
          </a:p>
        </p:txBody>
      </p:sp>
      <p:sp>
        <p:nvSpPr>
          <p:cNvPr id="23" name="TextBox 23"/>
          <p:cNvSpPr txBox="1"/>
          <p:nvPr/>
        </p:nvSpPr>
        <p:spPr>
          <a:xfrm>
            <a:off x="864394" y="7771359"/>
            <a:ext cx="9701212" cy="1665685"/>
          </a:xfrm>
          <a:prstGeom prst="rect">
            <a:avLst/>
          </a:prstGeom>
        </p:spPr>
        <p:txBody>
          <a:bodyPr lIns="0" tIns="0" rIns="0" bIns="0" rtlCol="0" anchor="t">
            <a:spAutoFit/>
          </a:bodyPr>
          <a:lstStyle/>
          <a:p>
            <a:pPr algn="l">
              <a:lnSpc>
                <a:spcPts val="3062"/>
              </a:lnSpc>
            </a:pPr>
            <a:r>
              <a:rPr lang="en-US" sz="1937">
                <a:solidFill>
                  <a:srgbClr val="52586B"/>
                </a:solidFill>
                <a:latin typeface="Arimo"/>
                <a:ea typeface="Arimo"/>
                <a:cs typeface="Arimo"/>
                <a:sym typeface="Arimo"/>
              </a:rPr>
              <a:t>Achieving true online free speech requires platform transparency and accountability. Clear, consistent, and appealable moderation policies are crucial. Promoting media literacy will help users navigate complex online environments, fostering a future where expression aligns with democratic values.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7826127" y="629542"/>
            <a:ext cx="9493746" cy="1862138"/>
          </a:xfrm>
          <a:prstGeom prst="rect">
            <a:avLst/>
          </a:prstGeom>
        </p:spPr>
        <p:txBody>
          <a:bodyPr lIns="0" tIns="0" rIns="0" bIns="0" rtlCol="0" anchor="t">
            <a:spAutoFit/>
          </a:bodyPr>
          <a:lstStyle/>
          <a:p>
            <a:pPr algn="l">
              <a:lnSpc>
                <a:spcPts val="6749"/>
              </a:lnSpc>
            </a:pPr>
            <a:r>
              <a:rPr lang="en-US" sz="5437">
                <a:solidFill>
                  <a:srgbClr val="373B48"/>
                </a:solidFill>
                <a:latin typeface="Monami"/>
                <a:ea typeface="Monami"/>
                <a:cs typeface="Monami"/>
                <a:sym typeface="Monami"/>
              </a:rPr>
              <a:t>Free Speech: A Foundational Concept</a:t>
            </a:r>
          </a:p>
        </p:txBody>
      </p:sp>
      <p:sp>
        <p:nvSpPr>
          <p:cNvPr id="7" name="Freeform 7" descr="preencoded.png"/>
          <p:cNvSpPr/>
          <p:nvPr/>
        </p:nvSpPr>
        <p:spPr>
          <a:xfrm>
            <a:off x="7826127" y="2906465"/>
            <a:ext cx="1383060" cy="1659582"/>
          </a:xfrm>
          <a:custGeom>
            <a:avLst/>
            <a:gdLst/>
            <a:ahLst/>
            <a:cxnLst/>
            <a:rect l="l" t="t" r="r" b="b"/>
            <a:pathLst>
              <a:path w="1383060" h="1659582">
                <a:moveTo>
                  <a:pt x="0" y="0"/>
                </a:moveTo>
                <a:lnTo>
                  <a:pt x="1383061" y="0"/>
                </a:lnTo>
                <a:lnTo>
                  <a:pt x="1383061" y="1659582"/>
                </a:lnTo>
                <a:lnTo>
                  <a:pt x="0" y="1659582"/>
                </a:lnTo>
                <a:lnTo>
                  <a:pt x="0" y="0"/>
                </a:lnTo>
                <a:close/>
              </a:path>
            </a:pathLst>
          </a:custGeom>
          <a:blipFill>
            <a:blip r:embed="rId4"/>
            <a:stretch>
              <a:fillRect t="-2" b="-2"/>
            </a:stretch>
          </a:blipFill>
        </p:spPr>
        <p:txBody>
          <a:bodyPr/>
          <a:lstStyle/>
          <a:p>
            <a:endParaRPr lang="en-US"/>
          </a:p>
        </p:txBody>
      </p:sp>
      <p:sp>
        <p:nvSpPr>
          <p:cNvPr id="8" name="TextBox 8"/>
          <p:cNvSpPr txBox="1"/>
          <p:nvPr/>
        </p:nvSpPr>
        <p:spPr>
          <a:xfrm>
            <a:off x="9485710" y="3116312"/>
            <a:ext cx="4054444" cy="592335"/>
          </a:xfrm>
          <a:prstGeom prst="rect">
            <a:avLst/>
          </a:prstGeom>
        </p:spPr>
        <p:txBody>
          <a:bodyPr lIns="0" tIns="0" rIns="0" bIns="0" rtlCol="0" anchor="t">
            <a:spAutoFit/>
          </a:bodyPr>
          <a:lstStyle/>
          <a:p>
            <a:pPr algn="l">
              <a:lnSpc>
                <a:spcPts val="3374"/>
              </a:lnSpc>
            </a:pPr>
            <a:r>
              <a:rPr lang="en-US" sz="2687">
                <a:solidFill>
                  <a:srgbClr val="52586B"/>
                </a:solidFill>
                <a:latin typeface="Monami"/>
                <a:ea typeface="Monami"/>
                <a:cs typeface="Monami"/>
                <a:sym typeface="Monami"/>
              </a:rPr>
              <a:t>Freedom of speech</a:t>
            </a:r>
          </a:p>
        </p:txBody>
      </p:sp>
      <p:sp>
        <p:nvSpPr>
          <p:cNvPr id="9" name="TextBox 9"/>
          <p:cNvSpPr txBox="1"/>
          <p:nvPr/>
        </p:nvSpPr>
        <p:spPr>
          <a:xfrm>
            <a:off x="9485710" y="3685729"/>
            <a:ext cx="7834164" cy="537865"/>
          </a:xfrm>
          <a:prstGeom prst="rect">
            <a:avLst/>
          </a:prstGeom>
        </p:spPr>
        <p:txBody>
          <a:bodyPr lIns="0" tIns="0" rIns="0" bIns="0" rtlCol="0" anchor="t">
            <a:spAutoFit/>
          </a:bodyPr>
          <a:lstStyle/>
          <a:p>
            <a:pPr algn="l">
              <a:lnSpc>
                <a:spcPts val="3437"/>
              </a:lnSpc>
            </a:pPr>
            <a:r>
              <a:rPr lang="en-US" sz="2125">
                <a:solidFill>
                  <a:srgbClr val="52586B"/>
                </a:solidFill>
                <a:latin typeface="Arimo"/>
                <a:ea typeface="Arimo"/>
                <a:cs typeface="Arimo"/>
                <a:sym typeface="Arimo"/>
              </a:rPr>
              <a:t>Protects citizens from government censorship.</a:t>
            </a:r>
          </a:p>
        </p:txBody>
      </p:sp>
      <p:sp>
        <p:nvSpPr>
          <p:cNvPr id="10" name="Freeform 10" descr="preencoded.png"/>
          <p:cNvSpPr/>
          <p:nvPr/>
        </p:nvSpPr>
        <p:spPr>
          <a:xfrm>
            <a:off x="7826127" y="4566048"/>
            <a:ext cx="1383060" cy="1659582"/>
          </a:xfrm>
          <a:custGeom>
            <a:avLst/>
            <a:gdLst/>
            <a:ahLst/>
            <a:cxnLst/>
            <a:rect l="l" t="t" r="r" b="b"/>
            <a:pathLst>
              <a:path w="1383060" h="1659582">
                <a:moveTo>
                  <a:pt x="0" y="0"/>
                </a:moveTo>
                <a:lnTo>
                  <a:pt x="1383061" y="0"/>
                </a:lnTo>
                <a:lnTo>
                  <a:pt x="1383061" y="1659582"/>
                </a:lnTo>
                <a:lnTo>
                  <a:pt x="0" y="1659582"/>
                </a:lnTo>
                <a:lnTo>
                  <a:pt x="0" y="0"/>
                </a:lnTo>
                <a:close/>
              </a:path>
            </a:pathLst>
          </a:custGeom>
          <a:blipFill>
            <a:blip r:embed="rId5"/>
            <a:stretch>
              <a:fillRect t="-2" b="-2"/>
            </a:stretch>
          </a:blipFill>
        </p:spPr>
        <p:txBody>
          <a:bodyPr/>
          <a:lstStyle/>
          <a:p>
            <a:endParaRPr lang="en-US"/>
          </a:p>
        </p:txBody>
      </p:sp>
      <p:sp>
        <p:nvSpPr>
          <p:cNvPr id="11" name="TextBox 11"/>
          <p:cNvSpPr txBox="1"/>
          <p:nvPr/>
        </p:nvSpPr>
        <p:spPr>
          <a:xfrm>
            <a:off x="9485710" y="4775895"/>
            <a:ext cx="3457724" cy="498723"/>
          </a:xfrm>
          <a:prstGeom prst="rect">
            <a:avLst/>
          </a:prstGeom>
        </p:spPr>
        <p:txBody>
          <a:bodyPr lIns="0" tIns="0" rIns="0" bIns="0" rtlCol="0" anchor="t">
            <a:spAutoFit/>
          </a:bodyPr>
          <a:lstStyle/>
          <a:p>
            <a:pPr algn="l">
              <a:lnSpc>
                <a:spcPts val="3374"/>
              </a:lnSpc>
            </a:pPr>
            <a:r>
              <a:rPr lang="en-US" sz="2687">
                <a:solidFill>
                  <a:srgbClr val="52586B"/>
                </a:solidFill>
                <a:latin typeface="Monami"/>
                <a:ea typeface="Monami"/>
                <a:cs typeface="Monami"/>
                <a:sym typeface="Monami"/>
              </a:rPr>
              <a:t>Public Forums</a:t>
            </a:r>
          </a:p>
        </p:txBody>
      </p:sp>
      <p:sp>
        <p:nvSpPr>
          <p:cNvPr id="12" name="TextBox 12"/>
          <p:cNvSpPr txBox="1"/>
          <p:nvPr/>
        </p:nvSpPr>
        <p:spPr>
          <a:xfrm>
            <a:off x="9485710" y="5345311"/>
            <a:ext cx="7834164" cy="537865"/>
          </a:xfrm>
          <a:prstGeom prst="rect">
            <a:avLst/>
          </a:prstGeom>
        </p:spPr>
        <p:txBody>
          <a:bodyPr lIns="0" tIns="0" rIns="0" bIns="0" rtlCol="0" anchor="t">
            <a:spAutoFit/>
          </a:bodyPr>
          <a:lstStyle/>
          <a:p>
            <a:pPr algn="l">
              <a:lnSpc>
                <a:spcPts val="3437"/>
              </a:lnSpc>
            </a:pPr>
            <a:r>
              <a:rPr lang="en-US" sz="2125">
                <a:solidFill>
                  <a:srgbClr val="52586B"/>
                </a:solidFill>
                <a:latin typeface="Arimo"/>
                <a:ea typeface="Arimo"/>
                <a:cs typeface="Arimo"/>
                <a:sym typeface="Arimo"/>
              </a:rPr>
              <a:t>Historically, speech thrived in parks and streets.</a:t>
            </a:r>
          </a:p>
        </p:txBody>
      </p:sp>
      <p:sp>
        <p:nvSpPr>
          <p:cNvPr id="13" name="Freeform 13" descr="preencoded.png"/>
          <p:cNvSpPr/>
          <p:nvPr/>
        </p:nvSpPr>
        <p:spPr>
          <a:xfrm>
            <a:off x="7826127" y="6225629"/>
            <a:ext cx="1383060" cy="1659582"/>
          </a:xfrm>
          <a:custGeom>
            <a:avLst/>
            <a:gdLst/>
            <a:ahLst/>
            <a:cxnLst/>
            <a:rect l="l" t="t" r="r" b="b"/>
            <a:pathLst>
              <a:path w="1383060" h="1659582">
                <a:moveTo>
                  <a:pt x="0" y="0"/>
                </a:moveTo>
                <a:lnTo>
                  <a:pt x="1383061" y="0"/>
                </a:lnTo>
                <a:lnTo>
                  <a:pt x="1383061" y="1659582"/>
                </a:lnTo>
                <a:lnTo>
                  <a:pt x="0" y="1659582"/>
                </a:lnTo>
                <a:lnTo>
                  <a:pt x="0" y="0"/>
                </a:lnTo>
                <a:close/>
              </a:path>
            </a:pathLst>
          </a:custGeom>
          <a:blipFill>
            <a:blip r:embed="rId6"/>
            <a:stretch>
              <a:fillRect t="-2" b="-2"/>
            </a:stretch>
          </a:blipFill>
        </p:spPr>
        <p:txBody>
          <a:bodyPr/>
          <a:lstStyle/>
          <a:p>
            <a:endParaRPr lang="en-US"/>
          </a:p>
        </p:txBody>
      </p:sp>
      <p:sp>
        <p:nvSpPr>
          <p:cNvPr id="14" name="TextBox 14"/>
          <p:cNvSpPr txBox="1"/>
          <p:nvPr/>
        </p:nvSpPr>
        <p:spPr>
          <a:xfrm>
            <a:off x="9485710" y="6435477"/>
            <a:ext cx="3490169" cy="498722"/>
          </a:xfrm>
          <a:prstGeom prst="rect">
            <a:avLst/>
          </a:prstGeom>
        </p:spPr>
        <p:txBody>
          <a:bodyPr lIns="0" tIns="0" rIns="0" bIns="0" rtlCol="0" anchor="t">
            <a:spAutoFit/>
          </a:bodyPr>
          <a:lstStyle/>
          <a:p>
            <a:pPr algn="l">
              <a:lnSpc>
                <a:spcPts val="3374"/>
              </a:lnSpc>
            </a:pPr>
            <a:r>
              <a:rPr lang="en-US" sz="2687">
                <a:solidFill>
                  <a:srgbClr val="52586B"/>
                </a:solidFill>
                <a:latin typeface="Monami"/>
                <a:ea typeface="Monami"/>
                <a:cs typeface="Monami"/>
                <a:sym typeface="Monami"/>
              </a:rPr>
              <a:t>Marketplace of Ideas</a:t>
            </a:r>
          </a:p>
        </p:txBody>
      </p:sp>
      <p:sp>
        <p:nvSpPr>
          <p:cNvPr id="15" name="TextBox 15"/>
          <p:cNvSpPr txBox="1"/>
          <p:nvPr/>
        </p:nvSpPr>
        <p:spPr>
          <a:xfrm>
            <a:off x="9485710" y="7300555"/>
            <a:ext cx="7834164" cy="537865"/>
          </a:xfrm>
          <a:prstGeom prst="rect">
            <a:avLst/>
          </a:prstGeom>
        </p:spPr>
        <p:txBody>
          <a:bodyPr lIns="0" tIns="0" rIns="0" bIns="0" rtlCol="0" anchor="t">
            <a:spAutoFit/>
          </a:bodyPr>
          <a:lstStyle/>
          <a:p>
            <a:pPr algn="l">
              <a:lnSpc>
                <a:spcPts val="3437"/>
              </a:lnSpc>
            </a:pPr>
            <a:r>
              <a:rPr lang="en-US" sz="2125" dirty="0">
                <a:solidFill>
                  <a:srgbClr val="52586B"/>
                </a:solidFill>
                <a:latin typeface="Arimo"/>
                <a:ea typeface="Arimo"/>
                <a:cs typeface="Arimo"/>
                <a:sym typeface="Arimo"/>
              </a:rPr>
              <a:t>Diverse ideas compete for public acceptance.</a:t>
            </a:r>
          </a:p>
        </p:txBody>
      </p:sp>
      <p:sp>
        <p:nvSpPr>
          <p:cNvPr id="16" name="TextBox 16"/>
          <p:cNvSpPr txBox="1"/>
          <p:nvPr/>
        </p:nvSpPr>
        <p:spPr>
          <a:xfrm>
            <a:off x="7723550" y="8000554"/>
            <a:ext cx="9493746" cy="1423095"/>
          </a:xfrm>
          <a:prstGeom prst="rect">
            <a:avLst/>
          </a:prstGeom>
        </p:spPr>
        <p:txBody>
          <a:bodyPr lIns="0" tIns="0" rIns="0" bIns="0" rtlCol="0" anchor="t">
            <a:spAutoFit/>
          </a:bodyPr>
          <a:lstStyle/>
          <a:p>
            <a:pPr algn="l">
              <a:lnSpc>
                <a:spcPts val="3437"/>
              </a:lnSpc>
            </a:pPr>
            <a:r>
              <a:rPr lang="en-US" sz="2125">
                <a:solidFill>
                  <a:srgbClr val="52586B"/>
                </a:solidFill>
                <a:latin typeface="Arimo"/>
                <a:ea typeface="Arimo"/>
                <a:cs typeface="Arimo"/>
                <a:sym typeface="Arimo"/>
              </a:rPr>
              <a:t>In Bangladesh, freedom of speech is guaranteed under Article 39 of the Constitution, safeguarding expression from government interference. It evolved from public forums, fostering a marketplace where diverse ideas could compete.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7801421" y="823764"/>
            <a:ext cx="9543158" cy="2660451"/>
          </a:xfrm>
          <a:prstGeom prst="rect">
            <a:avLst/>
          </a:prstGeom>
        </p:spPr>
        <p:txBody>
          <a:bodyPr lIns="0" tIns="0" rIns="0" bIns="0" rtlCol="0" anchor="t">
            <a:spAutoFit/>
          </a:bodyPr>
          <a:lstStyle/>
          <a:p>
            <a:pPr algn="l">
              <a:lnSpc>
                <a:spcPts val="6625"/>
              </a:lnSpc>
            </a:pPr>
            <a:r>
              <a:rPr lang="en-US" sz="5250">
                <a:solidFill>
                  <a:srgbClr val="373B48"/>
                </a:solidFill>
                <a:latin typeface="Monami"/>
                <a:ea typeface="Monami"/>
                <a:cs typeface="Monami"/>
                <a:sym typeface="Monami"/>
              </a:rPr>
              <a:t>Social Media Platforms: Private Actors, Public Forums?</a:t>
            </a:r>
          </a:p>
        </p:txBody>
      </p:sp>
      <p:grpSp>
        <p:nvGrpSpPr>
          <p:cNvPr id="7" name="Group 7"/>
          <p:cNvGrpSpPr/>
          <p:nvPr/>
        </p:nvGrpSpPr>
        <p:grpSpPr>
          <a:xfrm>
            <a:off x="7796659" y="3883670"/>
            <a:ext cx="4646265" cy="2012751"/>
            <a:chOff x="0" y="0"/>
            <a:chExt cx="6195020" cy="2683668"/>
          </a:xfrm>
        </p:grpSpPr>
        <p:sp>
          <p:nvSpPr>
            <p:cNvPr id="8" name="Freeform 8"/>
            <p:cNvSpPr/>
            <p:nvPr/>
          </p:nvSpPr>
          <p:spPr>
            <a:xfrm>
              <a:off x="6350" y="6350"/>
              <a:ext cx="6182360" cy="2671064"/>
            </a:xfrm>
            <a:custGeom>
              <a:avLst/>
              <a:gdLst/>
              <a:ahLst/>
              <a:cxnLst/>
              <a:rect l="l" t="t" r="r" b="b"/>
              <a:pathLst>
                <a:path w="6182360" h="2671064">
                  <a:moveTo>
                    <a:pt x="0" y="151003"/>
                  </a:moveTo>
                  <a:cubicBezTo>
                    <a:pt x="0" y="67564"/>
                    <a:pt x="67818" y="0"/>
                    <a:pt x="151384" y="0"/>
                  </a:cubicBezTo>
                  <a:lnTo>
                    <a:pt x="6030976" y="0"/>
                  </a:lnTo>
                  <a:cubicBezTo>
                    <a:pt x="6114542" y="0"/>
                    <a:pt x="6182360" y="67564"/>
                    <a:pt x="6182360" y="151003"/>
                  </a:cubicBezTo>
                  <a:lnTo>
                    <a:pt x="6182360" y="2520061"/>
                  </a:lnTo>
                  <a:cubicBezTo>
                    <a:pt x="6182360" y="2603373"/>
                    <a:pt x="6114542" y="2671064"/>
                    <a:pt x="6030976" y="2671064"/>
                  </a:cubicBezTo>
                  <a:lnTo>
                    <a:pt x="151384" y="2671064"/>
                  </a:lnTo>
                  <a:cubicBezTo>
                    <a:pt x="67818" y="2670937"/>
                    <a:pt x="0" y="2603373"/>
                    <a:pt x="0" y="2520061"/>
                  </a:cubicBezTo>
                  <a:close/>
                </a:path>
              </a:pathLst>
            </a:custGeom>
            <a:solidFill>
              <a:srgbClr val="E2E4E9"/>
            </a:solidFill>
          </p:spPr>
          <p:txBody>
            <a:bodyPr/>
            <a:lstStyle/>
            <a:p>
              <a:endParaRPr lang="en-US"/>
            </a:p>
          </p:txBody>
        </p:sp>
        <p:sp>
          <p:nvSpPr>
            <p:cNvPr id="9" name="Freeform 9"/>
            <p:cNvSpPr/>
            <p:nvPr/>
          </p:nvSpPr>
          <p:spPr>
            <a:xfrm>
              <a:off x="0" y="0"/>
              <a:ext cx="6195060" cy="2683764"/>
            </a:xfrm>
            <a:custGeom>
              <a:avLst/>
              <a:gdLst/>
              <a:ahLst/>
              <a:cxnLst/>
              <a:rect l="l" t="t" r="r" b="b"/>
              <a:pathLst>
                <a:path w="6195060" h="2683764">
                  <a:moveTo>
                    <a:pt x="0" y="157353"/>
                  </a:moveTo>
                  <a:cubicBezTo>
                    <a:pt x="0" y="70358"/>
                    <a:pt x="70612" y="0"/>
                    <a:pt x="157734" y="0"/>
                  </a:cubicBezTo>
                  <a:lnTo>
                    <a:pt x="6037326" y="0"/>
                  </a:lnTo>
                  <a:lnTo>
                    <a:pt x="6037326" y="6350"/>
                  </a:lnTo>
                  <a:lnTo>
                    <a:pt x="6037326" y="0"/>
                  </a:lnTo>
                  <a:cubicBezTo>
                    <a:pt x="6124448" y="0"/>
                    <a:pt x="6195060" y="70358"/>
                    <a:pt x="6195060" y="157353"/>
                  </a:cubicBezTo>
                  <a:lnTo>
                    <a:pt x="6188710" y="157353"/>
                  </a:lnTo>
                  <a:lnTo>
                    <a:pt x="6195060" y="157353"/>
                  </a:lnTo>
                  <a:lnTo>
                    <a:pt x="6195060" y="2526411"/>
                  </a:lnTo>
                  <a:lnTo>
                    <a:pt x="6188710" y="2526411"/>
                  </a:lnTo>
                  <a:lnTo>
                    <a:pt x="6195060" y="2526411"/>
                  </a:lnTo>
                  <a:cubicBezTo>
                    <a:pt x="6195060" y="2613279"/>
                    <a:pt x="6124448" y="2683764"/>
                    <a:pt x="6037326" y="2683764"/>
                  </a:cubicBezTo>
                  <a:lnTo>
                    <a:pt x="6037326" y="2677414"/>
                  </a:lnTo>
                  <a:lnTo>
                    <a:pt x="6037326" y="2683764"/>
                  </a:lnTo>
                  <a:lnTo>
                    <a:pt x="157734" y="2683764"/>
                  </a:lnTo>
                  <a:lnTo>
                    <a:pt x="157734" y="2677414"/>
                  </a:lnTo>
                  <a:lnTo>
                    <a:pt x="157734" y="2683764"/>
                  </a:lnTo>
                  <a:cubicBezTo>
                    <a:pt x="70612" y="2683637"/>
                    <a:pt x="0" y="2613279"/>
                    <a:pt x="0" y="2526411"/>
                  </a:cubicBezTo>
                  <a:lnTo>
                    <a:pt x="0" y="157353"/>
                  </a:lnTo>
                  <a:lnTo>
                    <a:pt x="6350" y="157353"/>
                  </a:lnTo>
                  <a:lnTo>
                    <a:pt x="0" y="157353"/>
                  </a:lnTo>
                  <a:moveTo>
                    <a:pt x="12700" y="157353"/>
                  </a:moveTo>
                  <a:lnTo>
                    <a:pt x="12700" y="2526411"/>
                  </a:lnTo>
                  <a:lnTo>
                    <a:pt x="6350" y="2526411"/>
                  </a:lnTo>
                  <a:lnTo>
                    <a:pt x="12700" y="2526411"/>
                  </a:lnTo>
                  <a:cubicBezTo>
                    <a:pt x="12700" y="2606294"/>
                    <a:pt x="77597" y="2671064"/>
                    <a:pt x="157734" y="2671064"/>
                  </a:cubicBezTo>
                  <a:lnTo>
                    <a:pt x="6037326" y="2671064"/>
                  </a:lnTo>
                  <a:cubicBezTo>
                    <a:pt x="6117463" y="2671064"/>
                    <a:pt x="6182360" y="2606294"/>
                    <a:pt x="6182360" y="2526411"/>
                  </a:cubicBezTo>
                  <a:lnTo>
                    <a:pt x="6182360" y="157353"/>
                  </a:lnTo>
                  <a:cubicBezTo>
                    <a:pt x="6182360" y="77470"/>
                    <a:pt x="6117463" y="12700"/>
                    <a:pt x="6037326" y="12700"/>
                  </a:cubicBezTo>
                  <a:lnTo>
                    <a:pt x="157734" y="12700"/>
                  </a:lnTo>
                  <a:lnTo>
                    <a:pt x="157734" y="6350"/>
                  </a:lnTo>
                  <a:lnTo>
                    <a:pt x="157734" y="12700"/>
                  </a:lnTo>
                  <a:cubicBezTo>
                    <a:pt x="77597" y="12700"/>
                    <a:pt x="12700" y="77470"/>
                    <a:pt x="12700" y="157353"/>
                  </a:cubicBezTo>
                  <a:close/>
                </a:path>
              </a:pathLst>
            </a:custGeom>
            <a:solidFill>
              <a:srgbClr val="C8CACF"/>
            </a:solidFill>
          </p:spPr>
          <p:txBody>
            <a:bodyPr/>
            <a:lstStyle/>
            <a:p>
              <a:endParaRPr lang="en-US"/>
            </a:p>
          </p:txBody>
        </p:sp>
      </p:grpSp>
      <p:sp>
        <p:nvSpPr>
          <p:cNvPr id="10" name="TextBox 10"/>
          <p:cNvSpPr txBox="1"/>
          <p:nvPr/>
        </p:nvSpPr>
        <p:spPr>
          <a:xfrm>
            <a:off x="8080474" y="4091285"/>
            <a:ext cx="4357718" cy="384721"/>
          </a:xfrm>
          <a:prstGeom prst="rect">
            <a:avLst/>
          </a:prstGeom>
        </p:spPr>
        <p:txBody>
          <a:bodyPr wrap="square" lIns="0" tIns="0" rIns="0" bIns="0" rtlCol="0" anchor="t">
            <a:spAutoFit/>
          </a:bodyPr>
          <a:lstStyle/>
          <a:p>
            <a:pPr algn="l">
              <a:lnSpc>
                <a:spcPts val="3312"/>
              </a:lnSpc>
            </a:pPr>
            <a:r>
              <a:rPr lang="en-US" sz="2625" dirty="0">
                <a:solidFill>
                  <a:srgbClr val="52586B"/>
                </a:solidFill>
                <a:latin typeface="Monami"/>
                <a:ea typeface="Monami"/>
                <a:cs typeface="Monami"/>
                <a:sym typeface="Monami"/>
              </a:rPr>
              <a:t>Private Corporations</a:t>
            </a:r>
          </a:p>
        </p:txBody>
      </p:sp>
      <p:sp>
        <p:nvSpPr>
          <p:cNvPr id="11" name="TextBox 11"/>
          <p:cNvSpPr txBox="1"/>
          <p:nvPr/>
        </p:nvSpPr>
        <p:spPr>
          <a:xfrm>
            <a:off x="8080474" y="4655046"/>
            <a:ext cx="4078635" cy="957560"/>
          </a:xfrm>
          <a:prstGeom prst="rect">
            <a:avLst/>
          </a:prstGeom>
        </p:spPr>
        <p:txBody>
          <a:bodyPr lIns="0" tIns="0" rIns="0" bIns="0" rtlCol="0" anchor="t">
            <a:spAutoFit/>
          </a:bodyPr>
          <a:lstStyle/>
          <a:p>
            <a:pPr algn="l">
              <a:lnSpc>
                <a:spcPts val="3374"/>
              </a:lnSpc>
            </a:pPr>
            <a:r>
              <a:rPr lang="en-US" sz="2062">
                <a:solidFill>
                  <a:srgbClr val="52586B"/>
                </a:solidFill>
                <a:latin typeface="Arimo"/>
                <a:ea typeface="Arimo"/>
                <a:cs typeface="Arimo"/>
                <a:sym typeface="Arimo"/>
              </a:rPr>
              <a:t>Operate under their own Terms of Service.</a:t>
            </a:r>
          </a:p>
        </p:txBody>
      </p:sp>
      <p:grpSp>
        <p:nvGrpSpPr>
          <p:cNvPr id="12" name="Group 12"/>
          <p:cNvGrpSpPr/>
          <p:nvPr/>
        </p:nvGrpSpPr>
        <p:grpSpPr>
          <a:xfrm>
            <a:off x="12702928" y="3883670"/>
            <a:ext cx="4646414" cy="2012751"/>
            <a:chOff x="0" y="0"/>
            <a:chExt cx="6195218" cy="2683668"/>
          </a:xfrm>
        </p:grpSpPr>
        <p:sp>
          <p:nvSpPr>
            <p:cNvPr id="13" name="Freeform 13"/>
            <p:cNvSpPr/>
            <p:nvPr/>
          </p:nvSpPr>
          <p:spPr>
            <a:xfrm>
              <a:off x="6350" y="6350"/>
              <a:ext cx="6182487" cy="2671064"/>
            </a:xfrm>
            <a:custGeom>
              <a:avLst/>
              <a:gdLst/>
              <a:ahLst/>
              <a:cxnLst/>
              <a:rect l="l" t="t" r="r" b="b"/>
              <a:pathLst>
                <a:path w="6182487" h="2671064">
                  <a:moveTo>
                    <a:pt x="0" y="151003"/>
                  </a:moveTo>
                  <a:cubicBezTo>
                    <a:pt x="0" y="67564"/>
                    <a:pt x="67818" y="0"/>
                    <a:pt x="151384" y="0"/>
                  </a:cubicBezTo>
                  <a:lnTo>
                    <a:pt x="6031103" y="0"/>
                  </a:lnTo>
                  <a:cubicBezTo>
                    <a:pt x="6114669" y="0"/>
                    <a:pt x="6182487" y="67564"/>
                    <a:pt x="6182487" y="151003"/>
                  </a:cubicBezTo>
                  <a:lnTo>
                    <a:pt x="6182487" y="2520061"/>
                  </a:lnTo>
                  <a:cubicBezTo>
                    <a:pt x="6182487" y="2603373"/>
                    <a:pt x="6114669" y="2671064"/>
                    <a:pt x="6031103" y="2671064"/>
                  </a:cubicBezTo>
                  <a:lnTo>
                    <a:pt x="151384" y="2671064"/>
                  </a:lnTo>
                  <a:cubicBezTo>
                    <a:pt x="67818" y="2670937"/>
                    <a:pt x="0" y="2603373"/>
                    <a:pt x="0" y="2520061"/>
                  </a:cubicBezTo>
                  <a:close/>
                </a:path>
              </a:pathLst>
            </a:custGeom>
            <a:solidFill>
              <a:srgbClr val="E2E4E9"/>
            </a:solidFill>
          </p:spPr>
          <p:txBody>
            <a:bodyPr/>
            <a:lstStyle/>
            <a:p>
              <a:endParaRPr lang="en-US"/>
            </a:p>
          </p:txBody>
        </p:sp>
        <p:sp>
          <p:nvSpPr>
            <p:cNvPr id="14" name="Freeform 14"/>
            <p:cNvSpPr/>
            <p:nvPr/>
          </p:nvSpPr>
          <p:spPr>
            <a:xfrm>
              <a:off x="0" y="0"/>
              <a:ext cx="6195187" cy="2683764"/>
            </a:xfrm>
            <a:custGeom>
              <a:avLst/>
              <a:gdLst/>
              <a:ahLst/>
              <a:cxnLst/>
              <a:rect l="l" t="t" r="r" b="b"/>
              <a:pathLst>
                <a:path w="6195187" h="2683764">
                  <a:moveTo>
                    <a:pt x="0" y="157353"/>
                  </a:moveTo>
                  <a:cubicBezTo>
                    <a:pt x="0" y="70358"/>
                    <a:pt x="70612" y="0"/>
                    <a:pt x="157734" y="0"/>
                  </a:cubicBezTo>
                  <a:lnTo>
                    <a:pt x="6037453" y="0"/>
                  </a:lnTo>
                  <a:lnTo>
                    <a:pt x="6037453" y="6350"/>
                  </a:lnTo>
                  <a:lnTo>
                    <a:pt x="6037453" y="0"/>
                  </a:lnTo>
                  <a:cubicBezTo>
                    <a:pt x="6124575" y="0"/>
                    <a:pt x="6195187" y="70358"/>
                    <a:pt x="6195187" y="157353"/>
                  </a:cubicBezTo>
                  <a:lnTo>
                    <a:pt x="6188837" y="157353"/>
                  </a:lnTo>
                  <a:lnTo>
                    <a:pt x="6195187" y="157353"/>
                  </a:lnTo>
                  <a:lnTo>
                    <a:pt x="6195187" y="2526411"/>
                  </a:lnTo>
                  <a:lnTo>
                    <a:pt x="6188837" y="2526411"/>
                  </a:lnTo>
                  <a:lnTo>
                    <a:pt x="6195187" y="2526411"/>
                  </a:lnTo>
                  <a:cubicBezTo>
                    <a:pt x="6195187" y="2613279"/>
                    <a:pt x="6124575" y="2683764"/>
                    <a:pt x="6037453" y="2683764"/>
                  </a:cubicBezTo>
                  <a:lnTo>
                    <a:pt x="6037453" y="2677414"/>
                  </a:lnTo>
                  <a:lnTo>
                    <a:pt x="6037453" y="2683764"/>
                  </a:lnTo>
                  <a:lnTo>
                    <a:pt x="157734" y="2683764"/>
                  </a:lnTo>
                  <a:lnTo>
                    <a:pt x="157734" y="2677414"/>
                  </a:lnTo>
                  <a:lnTo>
                    <a:pt x="157734" y="2683764"/>
                  </a:lnTo>
                  <a:cubicBezTo>
                    <a:pt x="70612" y="2683637"/>
                    <a:pt x="0" y="2613279"/>
                    <a:pt x="0" y="2526411"/>
                  </a:cubicBezTo>
                  <a:lnTo>
                    <a:pt x="0" y="157353"/>
                  </a:lnTo>
                  <a:lnTo>
                    <a:pt x="6350" y="157353"/>
                  </a:lnTo>
                  <a:lnTo>
                    <a:pt x="0" y="157353"/>
                  </a:lnTo>
                  <a:moveTo>
                    <a:pt x="12700" y="157353"/>
                  </a:moveTo>
                  <a:lnTo>
                    <a:pt x="12700" y="2526411"/>
                  </a:lnTo>
                  <a:lnTo>
                    <a:pt x="6350" y="2526411"/>
                  </a:lnTo>
                  <a:lnTo>
                    <a:pt x="12700" y="2526411"/>
                  </a:lnTo>
                  <a:cubicBezTo>
                    <a:pt x="12700" y="2606294"/>
                    <a:pt x="77597" y="2671064"/>
                    <a:pt x="157734" y="2671064"/>
                  </a:cubicBezTo>
                  <a:lnTo>
                    <a:pt x="6037453" y="2671064"/>
                  </a:lnTo>
                  <a:cubicBezTo>
                    <a:pt x="6117590" y="2671064"/>
                    <a:pt x="6182487" y="2606294"/>
                    <a:pt x="6182487" y="2526411"/>
                  </a:cubicBezTo>
                  <a:lnTo>
                    <a:pt x="6182487" y="157353"/>
                  </a:lnTo>
                  <a:cubicBezTo>
                    <a:pt x="6182487" y="77470"/>
                    <a:pt x="6117590" y="12700"/>
                    <a:pt x="6037453" y="12700"/>
                  </a:cubicBezTo>
                  <a:lnTo>
                    <a:pt x="157734" y="12700"/>
                  </a:lnTo>
                  <a:lnTo>
                    <a:pt x="157734" y="6350"/>
                  </a:lnTo>
                  <a:lnTo>
                    <a:pt x="157734" y="12700"/>
                  </a:lnTo>
                  <a:cubicBezTo>
                    <a:pt x="77597" y="12700"/>
                    <a:pt x="12700" y="77470"/>
                    <a:pt x="12700" y="157353"/>
                  </a:cubicBezTo>
                  <a:close/>
                </a:path>
              </a:pathLst>
            </a:custGeom>
            <a:solidFill>
              <a:srgbClr val="C8CACF"/>
            </a:solidFill>
          </p:spPr>
          <p:txBody>
            <a:bodyPr/>
            <a:lstStyle/>
            <a:p>
              <a:endParaRPr lang="en-US"/>
            </a:p>
          </p:txBody>
        </p:sp>
      </p:grpSp>
      <p:sp>
        <p:nvSpPr>
          <p:cNvPr id="15" name="TextBox 15"/>
          <p:cNvSpPr txBox="1"/>
          <p:nvPr/>
        </p:nvSpPr>
        <p:spPr>
          <a:xfrm>
            <a:off x="12986742" y="4091285"/>
            <a:ext cx="3369469" cy="497384"/>
          </a:xfrm>
          <a:prstGeom prst="rect">
            <a:avLst/>
          </a:prstGeom>
        </p:spPr>
        <p:txBody>
          <a:bodyPr lIns="0" tIns="0" rIns="0" bIns="0" rtlCol="0" anchor="t">
            <a:spAutoFit/>
          </a:bodyPr>
          <a:lstStyle/>
          <a:p>
            <a:pPr algn="l">
              <a:lnSpc>
                <a:spcPts val="3312"/>
              </a:lnSpc>
            </a:pPr>
            <a:r>
              <a:rPr lang="en-US" sz="2625">
                <a:solidFill>
                  <a:srgbClr val="52586B"/>
                </a:solidFill>
                <a:latin typeface="Monami"/>
                <a:ea typeface="Monami"/>
                <a:cs typeface="Monami"/>
                <a:sym typeface="Monami"/>
              </a:rPr>
              <a:t>Global Reach</a:t>
            </a:r>
          </a:p>
        </p:txBody>
      </p:sp>
      <p:sp>
        <p:nvSpPr>
          <p:cNvPr id="16" name="TextBox 16"/>
          <p:cNvSpPr txBox="1"/>
          <p:nvPr/>
        </p:nvSpPr>
        <p:spPr>
          <a:xfrm>
            <a:off x="12986742" y="4655046"/>
            <a:ext cx="4078784" cy="957560"/>
          </a:xfrm>
          <a:prstGeom prst="rect">
            <a:avLst/>
          </a:prstGeom>
        </p:spPr>
        <p:txBody>
          <a:bodyPr lIns="0" tIns="0" rIns="0" bIns="0" rtlCol="0" anchor="t">
            <a:spAutoFit/>
          </a:bodyPr>
          <a:lstStyle/>
          <a:p>
            <a:pPr algn="l">
              <a:lnSpc>
                <a:spcPts val="3374"/>
              </a:lnSpc>
            </a:pPr>
            <a:r>
              <a:rPr lang="en-US" sz="2062">
                <a:solidFill>
                  <a:srgbClr val="52586B"/>
                </a:solidFill>
                <a:latin typeface="Arimo"/>
                <a:ea typeface="Arimo"/>
                <a:cs typeface="Arimo"/>
                <a:sym typeface="Arimo"/>
              </a:rPr>
              <a:t>Platforms like Facebook and YouTube have billions of users.</a:t>
            </a:r>
          </a:p>
        </p:txBody>
      </p:sp>
      <p:grpSp>
        <p:nvGrpSpPr>
          <p:cNvPr id="17" name="Group 17"/>
          <p:cNvGrpSpPr/>
          <p:nvPr/>
        </p:nvGrpSpPr>
        <p:grpSpPr>
          <a:xfrm>
            <a:off x="7796659" y="6156424"/>
            <a:ext cx="9552683" cy="1581596"/>
            <a:chOff x="0" y="0"/>
            <a:chExt cx="12736910" cy="2108795"/>
          </a:xfrm>
        </p:grpSpPr>
        <p:sp>
          <p:nvSpPr>
            <p:cNvPr id="18" name="Freeform 18"/>
            <p:cNvSpPr/>
            <p:nvPr/>
          </p:nvSpPr>
          <p:spPr>
            <a:xfrm>
              <a:off x="6350" y="6350"/>
              <a:ext cx="12724257" cy="2096135"/>
            </a:xfrm>
            <a:custGeom>
              <a:avLst/>
              <a:gdLst/>
              <a:ahLst/>
              <a:cxnLst/>
              <a:rect l="l" t="t" r="r" b="b"/>
              <a:pathLst>
                <a:path w="12724257" h="2096135">
                  <a:moveTo>
                    <a:pt x="0" y="151003"/>
                  </a:moveTo>
                  <a:cubicBezTo>
                    <a:pt x="0" y="67564"/>
                    <a:pt x="67945" y="0"/>
                    <a:pt x="151765" y="0"/>
                  </a:cubicBezTo>
                  <a:lnTo>
                    <a:pt x="12572492" y="0"/>
                  </a:lnTo>
                  <a:cubicBezTo>
                    <a:pt x="12656312" y="0"/>
                    <a:pt x="12724257" y="67564"/>
                    <a:pt x="12724257" y="151003"/>
                  </a:cubicBezTo>
                  <a:lnTo>
                    <a:pt x="12724257" y="1945132"/>
                  </a:lnTo>
                  <a:cubicBezTo>
                    <a:pt x="12724257" y="2028444"/>
                    <a:pt x="12656312" y="2096135"/>
                    <a:pt x="12572492" y="2096135"/>
                  </a:cubicBezTo>
                  <a:lnTo>
                    <a:pt x="151765" y="2096135"/>
                  </a:lnTo>
                  <a:cubicBezTo>
                    <a:pt x="67945" y="2096135"/>
                    <a:pt x="0" y="2028571"/>
                    <a:pt x="0" y="1945132"/>
                  </a:cubicBezTo>
                  <a:close/>
                </a:path>
              </a:pathLst>
            </a:custGeom>
            <a:solidFill>
              <a:srgbClr val="E2E4E9"/>
            </a:solidFill>
          </p:spPr>
          <p:txBody>
            <a:bodyPr/>
            <a:lstStyle/>
            <a:p>
              <a:endParaRPr lang="en-US"/>
            </a:p>
          </p:txBody>
        </p:sp>
        <p:sp>
          <p:nvSpPr>
            <p:cNvPr id="19" name="Freeform 19"/>
            <p:cNvSpPr/>
            <p:nvPr/>
          </p:nvSpPr>
          <p:spPr>
            <a:xfrm>
              <a:off x="0" y="0"/>
              <a:ext cx="12736957" cy="2108835"/>
            </a:xfrm>
            <a:custGeom>
              <a:avLst/>
              <a:gdLst/>
              <a:ahLst/>
              <a:cxnLst/>
              <a:rect l="l" t="t" r="r" b="b"/>
              <a:pathLst>
                <a:path w="12736957" h="2108835">
                  <a:moveTo>
                    <a:pt x="0" y="157353"/>
                  </a:moveTo>
                  <a:cubicBezTo>
                    <a:pt x="0" y="70358"/>
                    <a:pt x="70739" y="0"/>
                    <a:pt x="158115" y="0"/>
                  </a:cubicBezTo>
                  <a:lnTo>
                    <a:pt x="12578842" y="0"/>
                  </a:lnTo>
                  <a:lnTo>
                    <a:pt x="12578842" y="6350"/>
                  </a:lnTo>
                  <a:lnTo>
                    <a:pt x="12578842" y="0"/>
                  </a:lnTo>
                  <a:cubicBezTo>
                    <a:pt x="12666091" y="0"/>
                    <a:pt x="12736957" y="70358"/>
                    <a:pt x="12736957" y="157353"/>
                  </a:cubicBezTo>
                  <a:lnTo>
                    <a:pt x="12730607" y="157353"/>
                  </a:lnTo>
                  <a:lnTo>
                    <a:pt x="12736957" y="157353"/>
                  </a:lnTo>
                  <a:lnTo>
                    <a:pt x="12736957" y="1951482"/>
                  </a:lnTo>
                  <a:lnTo>
                    <a:pt x="12730607" y="1951482"/>
                  </a:lnTo>
                  <a:lnTo>
                    <a:pt x="12736957" y="1951482"/>
                  </a:lnTo>
                  <a:cubicBezTo>
                    <a:pt x="12736957" y="2038350"/>
                    <a:pt x="12666218" y="2108835"/>
                    <a:pt x="12578842" y="2108835"/>
                  </a:cubicBezTo>
                  <a:lnTo>
                    <a:pt x="12578842" y="2102485"/>
                  </a:lnTo>
                  <a:lnTo>
                    <a:pt x="12578842" y="2108835"/>
                  </a:lnTo>
                  <a:lnTo>
                    <a:pt x="158115" y="2108835"/>
                  </a:lnTo>
                  <a:lnTo>
                    <a:pt x="158115" y="2102485"/>
                  </a:lnTo>
                  <a:lnTo>
                    <a:pt x="158115" y="2108835"/>
                  </a:lnTo>
                  <a:cubicBezTo>
                    <a:pt x="70739" y="2108835"/>
                    <a:pt x="0" y="2038350"/>
                    <a:pt x="0" y="1951482"/>
                  </a:cubicBezTo>
                  <a:lnTo>
                    <a:pt x="0" y="157353"/>
                  </a:lnTo>
                  <a:lnTo>
                    <a:pt x="6350" y="157353"/>
                  </a:lnTo>
                  <a:lnTo>
                    <a:pt x="0" y="157353"/>
                  </a:lnTo>
                  <a:moveTo>
                    <a:pt x="12700" y="157353"/>
                  </a:moveTo>
                  <a:lnTo>
                    <a:pt x="12700" y="1951482"/>
                  </a:lnTo>
                  <a:lnTo>
                    <a:pt x="6350" y="1951482"/>
                  </a:lnTo>
                  <a:lnTo>
                    <a:pt x="12700" y="1951482"/>
                  </a:lnTo>
                  <a:cubicBezTo>
                    <a:pt x="12700" y="2031365"/>
                    <a:pt x="77724" y="2096135"/>
                    <a:pt x="158115" y="2096135"/>
                  </a:cubicBezTo>
                  <a:lnTo>
                    <a:pt x="12578842" y="2096135"/>
                  </a:lnTo>
                  <a:cubicBezTo>
                    <a:pt x="12659106" y="2096135"/>
                    <a:pt x="12724257" y="2031365"/>
                    <a:pt x="12724257" y="1951482"/>
                  </a:cubicBezTo>
                  <a:lnTo>
                    <a:pt x="12724257" y="157353"/>
                  </a:lnTo>
                  <a:cubicBezTo>
                    <a:pt x="12724257" y="77470"/>
                    <a:pt x="12659106" y="12700"/>
                    <a:pt x="12578842" y="12700"/>
                  </a:cubicBezTo>
                  <a:lnTo>
                    <a:pt x="158115" y="12700"/>
                  </a:lnTo>
                  <a:lnTo>
                    <a:pt x="158115" y="6350"/>
                  </a:lnTo>
                  <a:lnTo>
                    <a:pt x="158115" y="12700"/>
                  </a:lnTo>
                  <a:cubicBezTo>
                    <a:pt x="77724" y="12700"/>
                    <a:pt x="12700" y="77470"/>
                    <a:pt x="12700" y="157353"/>
                  </a:cubicBezTo>
                  <a:close/>
                </a:path>
              </a:pathLst>
            </a:custGeom>
            <a:solidFill>
              <a:srgbClr val="C8CACF"/>
            </a:solidFill>
          </p:spPr>
          <p:txBody>
            <a:bodyPr/>
            <a:lstStyle/>
            <a:p>
              <a:endParaRPr lang="en-US"/>
            </a:p>
          </p:txBody>
        </p:sp>
      </p:grpSp>
      <p:sp>
        <p:nvSpPr>
          <p:cNvPr id="20" name="TextBox 20"/>
          <p:cNvSpPr txBox="1"/>
          <p:nvPr/>
        </p:nvSpPr>
        <p:spPr>
          <a:xfrm>
            <a:off x="8080474" y="6364040"/>
            <a:ext cx="3369469" cy="497384"/>
          </a:xfrm>
          <a:prstGeom prst="rect">
            <a:avLst/>
          </a:prstGeom>
        </p:spPr>
        <p:txBody>
          <a:bodyPr lIns="0" tIns="0" rIns="0" bIns="0" rtlCol="0" anchor="t">
            <a:spAutoFit/>
          </a:bodyPr>
          <a:lstStyle/>
          <a:p>
            <a:pPr algn="l">
              <a:lnSpc>
                <a:spcPts val="3312"/>
              </a:lnSpc>
            </a:pPr>
            <a:r>
              <a:rPr lang="en-US" sz="2625">
                <a:solidFill>
                  <a:srgbClr val="52586B"/>
                </a:solidFill>
                <a:latin typeface="Monami"/>
                <a:ea typeface="Monami"/>
                <a:cs typeface="Monami"/>
                <a:sym typeface="Monami"/>
              </a:rPr>
              <a:t>Section 230</a:t>
            </a:r>
          </a:p>
        </p:txBody>
      </p:sp>
      <p:sp>
        <p:nvSpPr>
          <p:cNvPr id="21" name="TextBox 21"/>
          <p:cNvSpPr txBox="1"/>
          <p:nvPr/>
        </p:nvSpPr>
        <p:spPr>
          <a:xfrm>
            <a:off x="8080474" y="6927800"/>
            <a:ext cx="8985051" cy="526405"/>
          </a:xfrm>
          <a:prstGeom prst="rect">
            <a:avLst/>
          </a:prstGeom>
        </p:spPr>
        <p:txBody>
          <a:bodyPr lIns="0" tIns="0" rIns="0" bIns="0" rtlCol="0" anchor="t">
            <a:spAutoFit/>
          </a:bodyPr>
          <a:lstStyle/>
          <a:p>
            <a:pPr algn="l">
              <a:lnSpc>
                <a:spcPts val="3374"/>
              </a:lnSpc>
            </a:pPr>
            <a:r>
              <a:rPr lang="en-US" sz="2062">
                <a:solidFill>
                  <a:srgbClr val="52586B"/>
                </a:solidFill>
                <a:latin typeface="Arimo"/>
                <a:ea typeface="Arimo"/>
                <a:cs typeface="Arimo"/>
                <a:sym typeface="Arimo"/>
              </a:rPr>
              <a:t>Shields platforms from liability for user-generated content.</a:t>
            </a:r>
          </a:p>
        </p:txBody>
      </p:sp>
      <p:sp>
        <p:nvSpPr>
          <p:cNvPr id="22" name="TextBox 22"/>
          <p:cNvSpPr txBox="1"/>
          <p:nvPr/>
        </p:nvSpPr>
        <p:spPr>
          <a:xfrm>
            <a:off x="7801421" y="7941171"/>
            <a:ext cx="9543158" cy="1388715"/>
          </a:xfrm>
          <a:prstGeom prst="rect">
            <a:avLst/>
          </a:prstGeom>
        </p:spPr>
        <p:txBody>
          <a:bodyPr lIns="0" tIns="0" rIns="0" bIns="0" rtlCol="0" anchor="t">
            <a:spAutoFit/>
          </a:bodyPr>
          <a:lstStyle/>
          <a:p>
            <a:pPr algn="l">
              <a:lnSpc>
                <a:spcPts val="3374"/>
              </a:lnSpc>
            </a:pPr>
            <a:r>
              <a:rPr lang="en-US" sz="2062">
                <a:solidFill>
                  <a:srgbClr val="52586B"/>
                </a:solidFill>
                <a:latin typeface="Arimo"/>
                <a:ea typeface="Arimo"/>
                <a:cs typeface="Arimo"/>
                <a:sym typeface="Arimo"/>
              </a:rPr>
              <a:t>Social media platforms are private corporations, not government entities. They govern content by their Terms of Service, reaching billions globally. Section 230 protects them from user content liability, while algorithms shape visibility.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TextBox 5"/>
          <p:cNvSpPr txBox="1"/>
          <p:nvPr/>
        </p:nvSpPr>
        <p:spPr>
          <a:xfrm>
            <a:off x="992238" y="1388120"/>
            <a:ext cx="14693205" cy="1019324"/>
          </a:xfrm>
          <a:prstGeom prst="rect">
            <a:avLst/>
          </a:prstGeom>
        </p:spPr>
        <p:txBody>
          <a:bodyPr lIns="0" tIns="0" rIns="0" bIns="0" rtlCol="0" anchor="t">
            <a:spAutoFit/>
          </a:bodyPr>
          <a:lstStyle/>
          <a:p>
            <a:pPr algn="l">
              <a:lnSpc>
                <a:spcPts val="6937"/>
              </a:lnSpc>
            </a:pPr>
            <a:r>
              <a:rPr lang="en-US" sz="5562">
                <a:solidFill>
                  <a:srgbClr val="373B48"/>
                </a:solidFill>
                <a:latin typeface="Monami"/>
                <a:ea typeface="Monami"/>
                <a:cs typeface="Monami"/>
                <a:sym typeface="Monami"/>
              </a:rPr>
              <a:t>Content Moderation: Policies and Practices</a:t>
            </a:r>
          </a:p>
        </p:txBody>
      </p:sp>
      <p:sp>
        <p:nvSpPr>
          <p:cNvPr id="6" name="TextBox 6"/>
          <p:cNvSpPr txBox="1"/>
          <p:nvPr/>
        </p:nvSpPr>
        <p:spPr>
          <a:xfrm>
            <a:off x="2892326" y="3286422"/>
            <a:ext cx="3544044" cy="519112"/>
          </a:xfrm>
          <a:prstGeom prst="rect">
            <a:avLst/>
          </a:prstGeom>
        </p:spPr>
        <p:txBody>
          <a:bodyPr lIns="0" tIns="0" rIns="0" bIns="0" rtlCol="0" anchor="t">
            <a:spAutoFit/>
          </a:bodyPr>
          <a:lstStyle/>
          <a:p>
            <a:pPr algn="r">
              <a:lnSpc>
                <a:spcPts val="3437"/>
              </a:lnSpc>
            </a:pPr>
            <a:r>
              <a:rPr lang="en-US" sz="2750">
                <a:solidFill>
                  <a:srgbClr val="52586B"/>
                </a:solidFill>
                <a:latin typeface="Monami"/>
                <a:ea typeface="Monami"/>
                <a:cs typeface="Monami"/>
                <a:sym typeface="Monami"/>
              </a:rPr>
              <a:t>ToS Enforcement</a:t>
            </a:r>
          </a:p>
        </p:txBody>
      </p:sp>
      <p:sp>
        <p:nvSpPr>
          <p:cNvPr id="7" name="TextBox 7"/>
          <p:cNvSpPr txBox="1"/>
          <p:nvPr/>
        </p:nvSpPr>
        <p:spPr>
          <a:xfrm>
            <a:off x="992238" y="4155938"/>
            <a:ext cx="5444132" cy="1012031"/>
          </a:xfrm>
          <a:prstGeom prst="rect">
            <a:avLst/>
          </a:prstGeom>
        </p:spPr>
        <p:txBody>
          <a:bodyPr lIns="0" tIns="0" rIns="0" bIns="0" rtlCol="0" anchor="t">
            <a:spAutoFit/>
          </a:bodyPr>
          <a:lstStyle/>
          <a:p>
            <a:pPr algn="r">
              <a:lnSpc>
                <a:spcPts val="3562"/>
              </a:lnSpc>
            </a:pPr>
            <a:r>
              <a:rPr lang="en-US" sz="2187" dirty="0">
                <a:solidFill>
                  <a:srgbClr val="52586B"/>
                </a:solidFill>
                <a:latin typeface="Arimo"/>
                <a:ea typeface="Arimo"/>
                <a:cs typeface="Arimo"/>
                <a:sym typeface="Arimo"/>
              </a:rPr>
              <a:t>Combatting hate speech and misinformation.</a:t>
            </a:r>
          </a:p>
        </p:txBody>
      </p:sp>
      <p:sp>
        <p:nvSpPr>
          <p:cNvPr id="8" name="Freeform 8" descr="preencoded.png"/>
          <p:cNvSpPr/>
          <p:nvPr/>
        </p:nvSpPr>
        <p:spPr>
          <a:xfrm>
            <a:off x="6861572" y="2974479"/>
            <a:ext cx="4564856" cy="4564856"/>
          </a:xfrm>
          <a:custGeom>
            <a:avLst/>
            <a:gdLst/>
            <a:ahLst/>
            <a:cxnLst/>
            <a:rect l="l" t="t" r="r" b="b"/>
            <a:pathLst>
              <a:path w="4564856" h="4564856">
                <a:moveTo>
                  <a:pt x="0" y="0"/>
                </a:moveTo>
                <a:lnTo>
                  <a:pt x="4564857" y="0"/>
                </a:lnTo>
                <a:lnTo>
                  <a:pt x="4564857" y="4564856"/>
                </a:lnTo>
                <a:lnTo>
                  <a:pt x="0" y="4564856"/>
                </a:lnTo>
                <a:lnTo>
                  <a:pt x="0" y="0"/>
                </a:lnTo>
                <a:close/>
              </a:path>
            </a:pathLst>
          </a:custGeom>
          <a:blipFill>
            <a:blip r:embed="rId3"/>
            <a:stretch>
              <a:fillRect/>
            </a:stretch>
          </a:blipFill>
        </p:spPr>
        <p:txBody>
          <a:bodyPr/>
          <a:lstStyle/>
          <a:p>
            <a:endParaRPr lang="en-US"/>
          </a:p>
        </p:txBody>
      </p:sp>
      <p:grpSp>
        <p:nvGrpSpPr>
          <p:cNvPr id="9" name="Group 9"/>
          <p:cNvGrpSpPr/>
          <p:nvPr/>
        </p:nvGrpSpPr>
        <p:grpSpPr>
          <a:xfrm>
            <a:off x="7231410" y="3344316"/>
            <a:ext cx="718245" cy="718245"/>
            <a:chOff x="0" y="0"/>
            <a:chExt cx="957660" cy="957660"/>
          </a:xfrm>
        </p:grpSpPr>
        <p:sp>
          <p:nvSpPr>
            <p:cNvPr id="10" name="Freeform 10"/>
            <p:cNvSpPr/>
            <p:nvPr/>
          </p:nvSpPr>
          <p:spPr>
            <a:xfrm>
              <a:off x="6350" y="6350"/>
              <a:ext cx="944880" cy="944880"/>
            </a:xfrm>
            <a:custGeom>
              <a:avLst/>
              <a:gdLst/>
              <a:ahLst/>
              <a:cxnLst/>
              <a:rect l="l" t="t" r="r" b="b"/>
              <a:pathLst>
                <a:path w="944880" h="944880">
                  <a:moveTo>
                    <a:pt x="0" y="472440"/>
                  </a:moveTo>
                  <a:cubicBezTo>
                    <a:pt x="0" y="211582"/>
                    <a:pt x="211582" y="0"/>
                    <a:pt x="472440" y="0"/>
                  </a:cubicBezTo>
                  <a:cubicBezTo>
                    <a:pt x="733298" y="0"/>
                    <a:pt x="944880" y="211582"/>
                    <a:pt x="944880" y="472440"/>
                  </a:cubicBezTo>
                  <a:cubicBezTo>
                    <a:pt x="944880" y="733298"/>
                    <a:pt x="733298" y="944880"/>
                    <a:pt x="472440" y="944880"/>
                  </a:cubicBezTo>
                  <a:cubicBezTo>
                    <a:pt x="211582" y="944880"/>
                    <a:pt x="0" y="733425"/>
                    <a:pt x="0" y="472440"/>
                  </a:cubicBezTo>
                  <a:close/>
                </a:path>
              </a:pathLst>
            </a:custGeom>
            <a:solidFill>
              <a:srgbClr val="E2E4E9"/>
            </a:solidFill>
          </p:spPr>
          <p:txBody>
            <a:bodyPr/>
            <a:lstStyle/>
            <a:p>
              <a:endParaRPr lang="en-US"/>
            </a:p>
          </p:txBody>
        </p:sp>
        <p:sp>
          <p:nvSpPr>
            <p:cNvPr id="11" name="Freeform 11"/>
            <p:cNvSpPr/>
            <p:nvPr/>
          </p:nvSpPr>
          <p:spPr>
            <a:xfrm>
              <a:off x="0" y="0"/>
              <a:ext cx="957580" cy="957707"/>
            </a:xfrm>
            <a:custGeom>
              <a:avLst/>
              <a:gdLst/>
              <a:ahLst/>
              <a:cxnLst/>
              <a:rect l="l" t="t" r="r" b="b"/>
              <a:pathLst>
                <a:path w="957580" h="957707">
                  <a:moveTo>
                    <a:pt x="0" y="478790"/>
                  </a:moveTo>
                  <a:cubicBezTo>
                    <a:pt x="0" y="214376"/>
                    <a:pt x="214376" y="0"/>
                    <a:pt x="478790" y="0"/>
                  </a:cubicBezTo>
                  <a:cubicBezTo>
                    <a:pt x="479425" y="0"/>
                    <a:pt x="480060" y="127"/>
                    <a:pt x="480695" y="254"/>
                  </a:cubicBezTo>
                  <a:lnTo>
                    <a:pt x="478790" y="6350"/>
                  </a:lnTo>
                  <a:lnTo>
                    <a:pt x="478790" y="0"/>
                  </a:lnTo>
                  <a:lnTo>
                    <a:pt x="478790" y="6350"/>
                  </a:lnTo>
                  <a:lnTo>
                    <a:pt x="478790" y="0"/>
                  </a:lnTo>
                  <a:cubicBezTo>
                    <a:pt x="743204" y="0"/>
                    <a:pt x="957580" y="214376"/>
                    <a:pt x="957580" y="478790"/>
                  </a:cubicBezTo>
                  <a:cubicBezTo>
                    <a:pt x="957580" y="480441"/>
                    <a:pt x="956945" y="482092"/>
                    <a:pt x="955675" y="483235"/>
                  </a:cubicBezTo>
                  <a:lnTo>
                    <a:pt x="951230" y="478790"/>
                  </a:lnTo>
                  <a:lnTo>
                    <a:pt x="957580" y="478790"/>
                  </a:lnTo>
                  <a:cubicBezTo>
                    <a:pt x="957580" y="743204"/>
                    <a:pt x="743204" y="957580"/>
                    <a:pt x="478790" y="957580"/>
                  </a:cubicBezTo>
                  <a:lnTo>
                    <a:pt x="478790" y="951230"/>
                  </a:lnTo>
                  <a:lnTo>
                    <a:pt x="478790" y="944880"/>
                  </a:lnTo>
                  <a:lnTo>
                    <a:pt x="478790" y="951230"/>
                  </a:lnTo>
                  <a:lnTo>
                    <a:pt x="478790" y="957580"/>
                  </a:lnTo>
                  <a:cubicBezTo>
                    <a:pt x="214376" y="957707"/>
                    <a:pt x="0" y="743331"/>
                    <a:pt x="0" y="478790"/>
                  </a:cubicBezTo>
                  <a:cubicBezTo>
                    <a:pt x="0" y="475234"/>
                    <a:pt x="2794" y="472440"/>
                    <a:pt x="6350" y="472440"/>
                  </a:cubicBezTo>
                  <a:lnTo>
                    <a:pt x="6350" y="478790"/>
                  </a:lnTo>
                  <a:lnTo>
                    <a:pt x="0" y="478790"/>
                  </a:lnTo>
                  <a:moveTo>
                    <a:pt x="12700" y="478790"/>
                  </a:moveTo>
                  <a:cubicBezTo>
                    <a:pt x="12700" y="482346"/>
                    <a:pt x="9906" y="485140"/>
                    <a:pt x="6350" y="485140"/>
                  </a:cubicBezTo>
                  <a:lnTo>
                    <a:pt x="6350" y="478790"/>
                  </a:lnTo>
                  <a:lnTo>
                    <a:pt x="12700" y="478790"/>
                  </a:lnTo>
                  <a:cubicBezTo>
                    <a:pt x="12700" y="736219"/>
                    <a:pt x="221361" y="944880"/>
                    <a:pt x="478790" y="944880"/>
                  </a:cubicBezTo>
                  <a:cubicBezTo>
                    <a:pt x="482346" y="944880"/>
                    <a:pt x="485140" y="947674"/>
                    <a:pt x="485140" y="951230"/>
                  </a:cubicBezTo>
                  <a:cubicBezTo>
                    <a:pt x="485140" y="954786"/>
                    <a:pt x="482346" y="957580"/>
                    <a:pt x="478790" y="957580"/>
                  </a:cubicBezTo>
                  <a:cubicBezTo>
                    <a:pt x="475234" y="957580"/>
                    <a:pt x="472440" y="954786"/>
                    <a:pt x="472440" y="951230"/>
                  </a:cubicBezTo>
                  <a:cubicBezTo>
                    <a:pt x="472440" y="947674"/>
                    <a:pt x="475234" y="944880"/>
                    <a:pt x="478790" y="944880"/>
                  </a:cubicBezTo>
                  <a:cubicBezTo>
                    <a:pt x="736219" y="944880"/>
                    <a:pt x="944880" y="736219"/>
                    <a:pt x="944880" y="478790"/>
                  </a:cubicBezTo>
                  <a:cubicBezTo>
                    <a:pt x="944880" y="477139"/>
                    <a:pt x="945515" y="475488"/>
                    <a:pt x="946785" y="474345"/>
                  </a:cubicBezTo>
                  <a:lnTo>
                    <a:pt x="951230" y="478790"/>
                  </a:lnTo>
                  <a:lnTo>
                    <a:pt x="944880" y="478790"/>
                  </a:lnTo>
                  <a:cubicBezTo>
                    <a:pt x="945007" y="221361"/>
                    <a:pt x="736219" y="12700"/>
                    <a:pt x="478790" y="12700"/>
                  </a:cubicBezTo>
                  <a:cubicBezTo>
                    <a:pt x="478155" y="12700"/>
                    <a:pt x="477520" y="12573"/>
                    <a:pt x="476885" y="12446"/>
                  </a:cubicBezTo>
                  <a:lnTo>
                    <a:pt x="478790" y="6350"/>
                  </a:lnTo>
                  <a:lnTo>
                    <a:pt x="478790" y="12700"/>
                  </a:lnTo>
                  <a:cubicBezTo>
                    <a:pt x="221361" y="12700"/>
                    <a:pt x="12700" y="221361"/>
                    <a:pt x="12700" y="478790"/>
                  </a:cubicBezTo>
                  <a:close/>
                </a:path>
              </a:pathLst>
            </a:custGeom>
            <a:solidFill>
              <a:srgbClr val="C8CACF"/>
            </a:solidFill>
          </p:spPr>
          <p:txBody>
            <a:bodyPr/>
            <a:lstStyle/>
            <a:p>
              <a:endParaRPr lang="en-US"/>
            </a:p>
          </p:txBody>
        </p:sp>
      </p:grpSp>
      <p:sp>
        <p:nvSpPr>
          <p:cNvPr id="12" name="TextBox 12"/>
          <p:cNvSpPr txBox="1"/>
          <p:nvPr/>
        </p:nvSpPr>
        <p:spPr>
          <a:xfrm>
            <a:off x="7430989" y="3361135"/>
            <a:ext cx="318939" cy="541585"/>
          </a:xfrm>
          <a:prstGeom prst="rect">
            <a:avLst/>
          </a:prstGeom>
        </p:spPr>
        <p:txBody>
          <a:bodyPr lIns="0" tIns="0" rIns="0" bIns="0" rtlCol="0" anchor="t">
            <a:spAutoFit/>
          </a:bodyPr>
          <a:lstStyle/>
          <a:p>
            <a:pPr algn="l">
              <a:lnSpc>
                <a:spcPts val="4000"/>
              </a:lnSpc>
            </a:pPr>
            <a:r>
              <a:rPr lang="en-US" sz="2499">
                <a:solidFill>
                  <a:srgbClr val="52586B"/>
                </a:solidFill>
                <a:latin typeface="Monami"/>
                <a:ea typeface="Monami"/>
                <a:cs typeface="Monami"/>
                <a:sym typeface="Monami"/>
              </a:rPr>
              <a:t>1</a:t>
            </a:r>
          </a:p>
        </p:txBody>
      </p:sp>
      <p:sp>
        <p:nvSpPr>
          <p:cNvPr id="13" name="TextBox 13"/>
          <p:cNvSpPr txBox="1"/>
          <p:nvPr/>
        </p:nvSpPr>
        <p:spPr>
          <a:xfrm>
            <a:off x="11851630" y="3286422"/>
            <a:ext cx="3544044" cy="519112"/>
          </a:xfrm>
          <a:prstGeom prst="rect">
            <a:avLst/>
          </a:prstGeom>
        </p:spPr>
        <p:txBody>
          <a:bodyPr lIns="0" tIns="0" rIns="0" bIns="0" rtlCol="0" anchor="t">
            <a:spAutoFit/>
          </a:bodyPr>
          <a:lstStyle/>
          <a:p>
            <a:pPr algn="l">
              <a:lnSpc>
                <a:spcPts val="3437"/>
              </a:lnSpc>
            </a:pPr>
            <a:r>
              <a:rPr lang="en-US" sz="2750">
                <a:solidFill>
                  <a:srgbClr val="52586B"/>
                </a:solidFill>
                <a:latin typeface="Monami"/>
                <a:ea typeface="Monami"/>
                <a:cs typeface="Monami"/>
                <a:sym typeface="Monami"/>
              </a:rPr>
              <a:t>Scale</a:t>
            </a:r>
          </a:p>
        </p:txBody>
      </p:sp>
      <p:sp>
        <p:nvSpPr>
          <p:cNvPr id="14" name="TextBox 14"/>
          <p:cNvSpPr txBox="1"/>
          <p:nvPr/>
        </p:nvSpPr>
        <p:spPr>
          <a:xfrm>
            <a:off x="11851630" y="3870871"/>
            <a:ext cx="5444132" cy="1012031"/>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Millions of pieces of content removed quarterly.</a:t>
            </a:r>
          </a:p>
        </p:txBody>
      </p:sp>
      <p:sp>
        <p:nvSpPr>
          <p:cNvPr id="15" name="Freeform 15" descr="preencoded.png"/>
          <p:cNvSpPr/>
          <p:nvPr/>
        </p:nvSpPr>
        <p:spPr>
          <a:xfrm>
            <a:off x="6861572" y="2974479"/>
            <a:ext cx="4564856" cy="4564856"/>
          </a:xfrm>
          <a:custGeom>
            <a:avLst/>
            <a:gdLst/>
            <a:ahLst/>
            <a:cxnLst/>
            <a:rect l="l" t="t" r="r" b="b"/>
            <a:pathLst>
              <a:path w="4564856" h="4564856">
                <a:moveTo>
                  <a:pt x="0" y="0"/>
                </a:moveTo>
                <a:lnTo>
                  <a:pt x="4564857" y="0"/>
                </a:lnTo>
                <a:lnTo>
                  <a:pt x="4564857" y="4564856"/>
                </a:lnTo>
                <a:lnTo>
                  <a:pt x="0" y="4564856"/>
                </a:lnTo>
                <a:lnTo>
                  <a:pt x="0" y="0"/>
                </a:lnTo>
                <a:close/>
              </a:path>
            </a:pathLst>
          </a:custGeom>
          <a:blipFill>
            <a:blip r:embed="rId4"/>
            <a:stretch>
              <a:fillRect/>
            </a:stretch>
          </a:blipFill>
        </p:spPr>
        <p:txBody>
          <a:bodyPr/>
          <a:lstStyle/>
          <a:p>
            <a:endParaRPr lang="en-US"/>
          </a:p>
        </p:txBody>
      </p:sp>
      <p:grpSp>
        <p:nvGrpSpPr>
          <p:cNvPr id="16" name="Group 16"/>
          <p:cNvGrpSpPr/>
          <p:nvPr/>
        </p:nvGrpSpPr>
        <p:grpSpPr>
          <a:xfrm>
            <a:off x="10338198" y="3344316"/>
            <a:ext cx="718245" cy="718245"/>
            <a:chOff x="0" y="0"/>
            <a:chExt cx="957660" cy="957660"/>
          </a:xfrm>
        </p:grpSpPr>
        <p:sp>
          <p:nvSpPr>
            <p:cNvPr id="17" name="Freeform 17"/>
            <p:cNvSpPr/>
            <p:nvPr/>
          </p:nvSpPr>
          <p:spPr>
            <a:xfrm>
              <a:off x="6350" y="6350"/>
              <a:ext cx="944880" cy="944880"/>
            </a:xfrm>
            <a:custGeom>
              <a:avLst/>
              <a:gdLst/>
              <a:ahLst/>
              <a:cxnLst/>
              <a:rect l="l" t="t" r="r" b="b"/>
              <a:pathLst>
                <a:path w="944880" h="944880">
                  <a:moveTo>
                    <a:pt x="0" y="472440"/>
                  </a:moveTo>
                  <a:cubicBezTo>
                    <a:pt x="0" y="211582"/>
                    <a:pt x="211582" y="0"/>
                    <a:pt x="472440" y="0"/>
                  </a:cubicBezTo>
                  <a:cubicBezTo>
                    <a:pt x="733298" y="0"/>
                    <a:pt x="944880" y="211582"/>
                    <a:pt x="944880" y="472440"/>
                  </a:cubicBezTo>
                  <a:cubicBezTo>
                    <a:pt x="944880" y="733298"/>
                    <a:pt x="733298" y="944880"/>
                    <a:pt x="472440" y="944880"/>
                  </a:cubicBezTo>
                  <a:cubicBezTo>
                    <a:pt x="211582" y="944880"/>
                    <a:pt x="0" y="733425"/>
                    <a:pt x="0" y="472440"/>
                  </a:cubicBezTo>
                  <a:close/>
                </a:path>
              </a:pathLst>
            </a:custGeom>
            <a:solidFill>
              <a:srgbClr val="E2E4E9"/>
            </a:solidFill>
          </p:spPr>
          <p:txBody>
            <a:bodyPr/>
            <a:lstStyle/>
            <a:p>
              <a:endParaRPr lang="en-US"/>
            </a:p>
          </p:txBody>
        </p:sp>
        <p:sp>
          <p:nvSpPr>
            <p:cNvPr id="18" name="Freeform 18"/>
            <p:cNvSpPr/>
            <p:nvPr/>
          </p:nvSpPr>
          <p:spPr>
            <a:xfrm>
              <a:off x="0" y="0"/>
              <a:ext cx="957580" cy="957707"/>
            </a:xfrm>
            <a:custGeom>
              <a:avLst/>
              <a:gdLst/>
              <a:ahLst/>
              <a:cxnLst/>
              <a:rect l="l" t="t" r="r" b="b"/>
              <a:pathLst>
                <a:path w="957580" h="957707">
                  <a:moveTo>
                    <a:pt x="0" y="478790"/>
                  </a:moveTo>
                  <a:cubicBezTo>
                    <a:pt x="0" y="214376"/>
                    <a:pt x="214376" y="0"/>
                    <a:pt x="478790" y="0"/>
                  </a:cubicBezTo>
                  <a:cubicBezTo>
                    <a:pt x="479425" y="0"/>
                    <a:pt x="480060" y="127"/>
                    <a:pt x="480695" y="254"/>
                  </a:cubicBezTo>
                  <a:lnTo>
                    <a:pt x="478790" y="6350"/>
                  </a:lnTo>
                  <a:lnTo>
                    <a:pt x="478790" y="0"/>
                  </a:lnTo>
                  <a:lnTo>
                    <a:pt x="478790" y="6350"/>
                  </a:lnTo>
                  <a:lnTo>
                    <a:pt x="478790" y="0"/>
                  </a:lnTo>
                  <a:cubicBezTo>
                    <a:pt x="743204" y="0"/>
                    <a:pt x="957580" y="214376"/>
                    <a:pt x="957580" y="478790"/>
                  </a:cubicBezTo>
                  <a:cubicBezTo>
                    <a:pt x="957580" y="480441"/>
                    <a:pt x="956945" y="482092"/>
                    <a:pt x="955675" y="483235"/>
                  </a:cubicBezTo>
                  <a:lnTo>
                    <a:pt x="951230" y="478790"/>
                  </a:lnTo>
                  <a:lnTo>
                    <a:pt x="957580" y="478790"/>
                  </a:lnTo>
                  <a:cubicBezTo>
                    <a:pt x="957580" y="743204"/>
                    <a:pt x="743204" y="957580"/>
                    <a:pt x="478790" y="957580"/>
                  </a:cubicBezTo>
                  <a:lnTo>
                    <a:pt x="478790" y="951230"/>
                  </a:lnTo>
                  <a:lnTo>
                    <a:pt x="478790" y="944880"/>
                  </a:lnTo>
                  <a:lnTo>
                    <a:pt x="478790" y="951230"/>
                  </a:lnTo>
                  <a:lnTo>
                    <a:pt x="478790" y="957580"/>
                  </a:lnTo>
                  <a:cubicBezTo>
                    <a:pt x="214376" y="957707"/>
                    <a:pt x="0" y="743331"/>
                    <a:pt x="0" y="478790"/>
                  </a:cubicBezTo>
                  <a:cubicBezTo>
                    <a:pt x="0" y="475234"/>
                    <a:pt x="2794" y="472440"/>
                    <a:pt x="6350" y="472440"/>
                  </a:cubicBezTo>
                  <a:lnTo>
                    <a:pt x="6350" y="478790"/>
                  </a:lnTo>
                  <a:lnTo>
                    <a:pt x="0" y="478790"/>
                  </a:lnTo>
                  <a:moveTo>
                    <a:pt x="12700" y="478790"/>
                  </a:moveTo>
                  <a:cubicBezTo>
                    <a:pt x="12700" y="482346"/>
                    <a:pt x="9906" y="485140"/>
                    <a:pt x="6350" y="485140"/>
                  </a:cubicBezTo>
                  <a:lnTo>
                    <a:pt x="6350" y="478790"/>
                  </a:lnTo>
                  <a:lnTo>
                    <a:pt x="12700" y="478790"/>
                  </a:lnTo>
                  <a:cubicBezTo>
                    <a:pt x="12700" y="736219"/>
                    <a:pt x="221361" y="944880"/>
                    <a:pt x="478790" y="944880"/>
                  </a:cubicBezTo>
                  <a:cubicBezTo>
                    <a:pt x="482346" y="944880"/>
                    <a:pt x="485140" y="947674"/>
                    <a:pt x="485140" y="951230"/>
                  </a:cubicBezTo>
                  <a:cubicBezTo>
                    <a:pt x="485140" y="954786"/>
                    <a:pt x="482346" y="957580"/>
                    <a:pt x="478790" y="957580"/>
                  </a:cubicBezTo>
                  <a:cubicBezTo>
                    <a:pt x="475234" y="957580"/>
                    <a:pt x="472440" y="954786"/>
                    <a:pt x="472440" y="951230"/>
                  </a:cubicBezTo>
                  <a:cubicBezTo>
                    <a:pt x="472440" y="947674"/>
                    <a:pt x="475234" y="944880"/>
                    <a:pt x="478790" y="944880"/>
                  </a:cubicBezTo>
                  <a:cubicBezTo>
                    <a:pt x="736219" y="944880"/>
                    <a:pt x="944880" y="736219"/>
                    <a:pt x="944880" y="478790"/>
                  </a:cubicBezTo>
                  <a:cubicBezTo>
                    <a:pt x="944880" y="477139"/>
                    <a:pt x="945515" y="475488"/>
                    <a:pt x="946785" y="474345"/>
                  </a:cubicBezTo>
                  <a:lnTo>
                    <a:pt x="951230" y="478790"/>
                  </a:lnTo>
                  <a:lnTo>
                    <a:pt x="944880" y="478790"/>
                  </a:lnTo>
                  <a:cubicBezTo>
                    <a:pt x="945007" y="221361"/>
                    <a:pt x="736219" y="12700"/>
                    <a:pt x="478790" y="12700"/>
                  </a:cubicBezTo>
                  <a:cubicBezTo>
                    <a:pt x="478155" y="12700"/>
                    <a:pt x="477520" y="12573"/>
                    <a:pt x="476885" y="12446"/>
                  </a:cubicBezTo>
                  <a:lnTo>
                    <a:pt x="478790" y="6350"/>
                  </a:lnTo>
                  <a:lnTo>
                    <a:pt x="478790" y="12700"/>
                  </a:lnTo>
                  <a:cubicBezTo>
                    <a:pt x="221361" y="12700"/>
                    <a:pt x="12700" y="221361"/>
                    <a:pt x="12700" y="478790"/>
                  </a:cubicBezTo>
                  <a:close/>
                </a:path>
              </a:pathLst>
            </a:custGeom>
            <a:solidFill>
              <a:srgbClr val="C8CACF"/>
            </a:solidFill>
          </p:spPr>
          <p:txBody>
            <a:bodyPr/>
            <a:lstStyle/>
            <a:p>
              <a:endParaRPr lang="en-US"/>
            </a:p>
          </p:txBody>
        </p:sp>
      </p:grpSp>
      <p:sp>
        <p:nvSpPr>
          <p:cNvPr id="19" name="TextBox 19"/>
          <p:cNvSpPr txBox="1"/>
          <p:nvPr/>
        </p:nvSpPr>
        <p:spPr>
          <a:xfrm>
            <a:off x="10537775" y="3361135"/>
            <a:ext cx="318939" cy="541585"/>
          </a:xfrm>
          <a:prstGeom prst="rect">
            <a:avLst/>
          </a:prstGeom>
        </p:spPr>
        <p:txBody>
          <a:bodyPr lIns="0" tIns="0" rIns="0" bIns="0" rtlCol="0" anchor="t">
            <a:spAutoFit/>
          </a:bodyPr>
          <a:lstStyle/>
          <a:p>
            <a:pPr algn="l">
              <a:lnSpc>
                <a:spcPts val="4000"/>
              </a:lnSpc>
            </a:pPr>
            <a:r>
              <a:rPr lang="en-US" sz="2499">
                <a:solidFill>
                  <a:srgbClr val="52586B"/>
                </a:solidFill>
                <a:latin typeface="Monami"/>
                <a:ea typeface="Monami"/>
                <a:cs typeface="Monami"/>
                <a:sym typeface="Monami"/>
              </a:rPr>
              <a:t>2</a:t>
            </a:r>
          </a:p>
        </p:txBody>
      </p:sp>
      <p:sp>
        <p:nvSpPr>
          <p:cNvPr id="20" name="TextBox 20"/>
          <p:cNvSpPr txBox="1"/>
          <p:nvPr/>
        </p:nvSpPr>
        <p:spPr>
          <a:xfrm>
            <a:off x="11851630" y="6008191"/>
            <a:ext cx="3544044" cy="519112"/>
          </a:xfrm>
          <a:prstGeom prst="rect">
            <a:avLst/>
          </a:prstGeom>
        </p:spPr>
        <p:txBody>
          <a:bodyPr lIns="0" tIns="0" rIns="0" bIns="0" rtlCol="0" anchor="t">
            <a:spAutoFit/>
          </a:bodyPr>
          <a:lstStyle/>
          <a:p>
            <a:pPr algn="l">
              <a:lnSpc>
                <a:spcPts val="3437"/>
              </a:lnSpc>
            </a:pPr>
            <a:r>
              <a:rPr lang="en-US" sz="2750">
                <a:solidFill>
                  <a:srgbClr val="52586B"/>
                </a:solidFill>
                <a:latin typeface="Monami"/>
                <a:ea typeface="Monami"/>
                <a:cs typeface="Monami"/>
                <a:sym typeface="Monami"/>
              </a:rPr>
              <a:t>Methods</a:t>
            </a:r>
          </a:p>
        </p:txBody>
      </p:sp>
      <p:sp>
        <p:nvSpPr>
          <p:cNvPr id="21" name="TextBox 21"/>
          <p:cNvSpPr txBox="1"/>
          <p:nvPr/>
        </p:nvSpPr>
        <p:spPr>
          <a:xfrm>
            <a:off x="11851630" y="6592640"/>
            <a:ext cx="5444132" cy="558404"/>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AI, human review, and user reports.</a:t>
            </a:r>
          </a:p>
        </p:txBody>
      </p:sp>
      <p:sp>
        <p:nvSpPr>
          <p:cNvPr id="22" name="Freeform 22" descr="preencoded.png"/>
          <p:cNvSpPr/>
          <p:nvPr/>
        </p:nvSpPr>
        <p:spPr>
          <a:xfrm>
            <a:off x="6861572" y="2974479"/>
            <a:ext cx="4564856" cy="4564856"/>
          </a:xfrm>
          <a:custGeom>
            <a:avLst/>
            <a:gdLst/>
            <a:ahLst/>
            <a:cxnLst/>
            <a:rect l="l" t="t" r="r" b="b"/>
            <a:pathLst>
              <a:path w="4564856" h="4564856">
                <a:moveTo>
                  <a:pt x="0" y="0"/>
                </a:moveTo>
                <a:lnTo>
                  <a:pt x="4564857" y="0"/>
                </a:lnTo>
                <a:lnTo>
                  <a:pt x="4564857" y="4564856"/>
                </a:lnTo>
                <a:lnTo>
                  <a:pt x="0" y="4564856"/>
                </a:lnTo>
                <a:lnTo>
                  <a:pt x="0" y="0"/>
                </a:lnTo>
                <a:close/>
              </a:path>
            </a:pathLst>
          </a:custGeom>
          <a:blipFill>
            <a:blip r:embed="rId5"/>
            <a:stretch>
              <a:fillRect/>
            </a:stretch>
          </a:blipFill>
        </p:spPr>
        <p:txBody>
          <a:bodyPr/>
          <a:lstStyle/>
          <a:p>
            <a:endParaRPr lang="en-US"/>
          </a:p>
        </p:txBody>
      </p:sp>
      <p:grpSp>
        <p:nvGrpSpPr>
          <p:cNvPr id="23" name="Group 23"/>
          <p:cNvGrpSpPr/>
          <p:nvPr/>
        </p:nvGrpSpPr>
        <p:grpSpPr>
          <a:xfrm>
            <a:off x="10338198" y="6451104"/>
            <a:ext cx="718245" cy="718245"/>
            <a:chOff x="0" y="0"/>
            <a:chExt cx="957660" cy="957660"/>
          </a:xfrm>
        </p:grpSpPr>
        <p:sp>
          <p:nvSpPr>
            <p:cNvPr id="24" name="Freeform 24"/>
            <p:cNvSpPr/>
            <p:nvPr/>
          </p:nvSpPr>
          <p:spPr>
            <a:xfrm>
              <a:off x="6350" y="6350"/>
              <a:ext cx="944880" cy="944880"/>
            </a:xfrm>
            <a:custGeom>
              <a:avLst/>
              <a:gdLst/>
              <a:ahLst/>
              <a:cxnLst/>
              <a:rect l="l" t="t" r="r" b="b"/>
              <a:pathLst>
                <a:path w="944880" h="944880">
                  <a:moveTo>
                    <a:pt x="0" y="472440"/>
                  </a:moveTo>
                  <a:cubicBezTo>
                    <a:pt x="0" y="211582"/>
                    <a:pt x="211582" y="0"/>
                    <a:pt x="472440" y="0"/>
                  </a:cubicBezTo>
                  <a:cubicBezTo>
                    <a:pt x="733298" y="0"/>
                    <a:pt x="944880" y="211582"/>
                    <a:pt x="944880" y="472440"/>
                  </a:cubicBezTo>
                  <a:cubicBezTo>
                    <a:pt x="944880" y="733298"/>
                    <a:pt x="733298" y="944880"/>
                    <a:pt x="472440" y="944880"/>
                  </a:cubicBezTo>
                  <a:cubicBezTo>
                    <a:pt x="211582" y="944880"/>
                    <a:pt x="0" y="733425"/>
                    <a:pt x="0" y="472440"/>
                  </a:cubicBezTo>
                  <a:close/>
                </a:path>
              </a:pathLst>
            </a:custGeom>
            <a:solidFill>
              <a:srgbClr val="E2E4E9"/>
            </a:solidFill>
          </p:spPr>
          <p:txBody>
            <a:bodyPr/>
            <a:lstStyle/>
            <a:p>
              <a:endParaRPr lang="en-US"/>
            </a:p>
          </p:txBody>
        </p:sp>
        <p:sp>
          <p:nvSpPr>
            <p:cNvPr id="25" name="Freeform 25"/>
            <p:cNvSpPr/>
            <p:nvPr/>
          </p:nvSpPr>
          <p:spPr>
            <a:xfrm>
              <a:off x="0" y="0"/>
              <a:ext cx="957580" cy="957707"/>
            </a:xfrm>
            <a:custGeom>
              <a:avLst/>
              <a:gdLst/>
              <a:ahLst/>
              <a:cxnLst/>
              <a:rect l="l" t="t" r="r" b="b"/>
              <a:pathLst>
                <a:path w="957580" h="957707">
                  <a:moveTo>
                    <a:pt x="0" y="478790"/>
                  </a:moveTo>
                  <a:cubicBezTo>
                    <a:pt x="0" y="214376"/>
                    <a:pt x="214376" y="0"/>
                    <a:pt x="478790" y="0"/>
                  </a:cubicBezTo>
                  <a:cubicBezTo>
                    <a:pt x="479425" y="0"/>
                    <a:pt x="480060" y="127"/>
                    <a:pt x="480695" y="254"/>
                  </a:cubicBezTo>
                  <a:lnTo>
                    <a:pt x="478790" y="6350"/>
                  </a:lnTo>
                  <a:lnTo>
                    <a:pt x="478790" y="0"/>
                  </a:lnTo>
                  <a:lnTo>
                    <a:pt x="478790" y="6350"/>
                  </a:lnTo>
                  <a:lnTo>
                    <a:pt x="478790" y="0"/>
                  </a:lnTo>
                  <a:cubicBezTo>
                    <a:pt x="743204" y="0"/>
                    <a:pt x="957580" y="214376"/>
                    <a:pt x="957580" y="478790"/>
                  </a:cubicBezTo>
                  <a:cubicBezTo>
                    <a:pt x="957580" y="480441"/>
                    <a:pt x="956945" y="482092"/>
                    <a:pt x="955675" y="483235"/>
                  </a:cubicBezTo>
                  <a:lnTo>
                    <a:pt x="951230" y="478790"/>
                  </a:lnTo>
                  <a:lnTo>
                    <a:pt x="957580" y="478790"/>
                  </a:lnTo>
                  <a:cubicBezTo>
                    <a:pt x="957580" y="743204"/>
                    <a:pt x="743204" y="957580"/>
                    <a:pt x="478790" y="957580"/>
                  </a:cubicBezTo>
                  <a:lnTo>
                    <a:pt x="478790" y="951230"/>
                  </a:lnTo>
                  <a:lnTo>
                    <a:pt x="478790" y="944880"/>
                  </a:lnTo>
                  <a:lnTo>
                    <a:pt x="478790" y="951230"/>
                  </a:lnTo>
                  <a:lnTo>
                    <a:pt x="478790" y="957580"/>
                  </a:lnTo>
                  <a:cubicBezTo>
                    <a:pt x="214376" y="957707"/>
                    <a:pt x="0" y="743331"/>
                    <a:pt x="0" y="478790"/>
                  </a:cubicBezTo>
                  <a:cubicBezTo>
                    <a:pt x="0" y="475234"/>
                    <a:pt x="2794" y="472440"/>
                    <a:pt x="6350" y="472440"/>
                  </a:cubicBezTo>
                  <a:lnTo>
                    <a:pt x="6350" y="478790"/>
                  </a:lnTo>
                  <a:lnTo>
                    <a:pt x="0" y="478790"/>
                  </a:lnTo>
                  <a:moveTo>
                    <a:pt x="12700" y="478790"/>
                  </a:moveTo>
                  <a:cubicBezTo>
                    <a:pt x="12700" y="482346"/>
                    <a:pt x="9906" y="485140"/>
                    <a:pt x="6350" y="485140"/>
                  </a:cubicBezTo>
                  <a:lnTo>
                    <a:pt x="6350" y="478790"/>
                  </a:lnTo>
                  <a:lnTo>
                    <a:pt x="12700" y="478790"/>
                  </a:lnTo>
                  <a:cubicBezTo>
                    <a:pt x="12700" y="736219"/>
                    <a:pt x="221361" y="944880"/>
                    <a:pt x="478790" y="944880"/>
                  </a:cubicBezTo>
                  <a:cubicBezTo>
                    <a:pt x="482346" y="944880"/>
                    <a:pt x="485140" y="947674"/>
                    <a:pt x="485140" y="951230"/>
                  </a:cubicBezTo>
                  <a:cubicBezTo>
                    <a:pt x="485140" y="954786"/>
                    <a:pt x="482346" y="957580"/>
                    <a:pt x="478790" y="957580"/>
                  </a:cubicBezTo>
                  <a:cubicBezTo>
                    <a:pt x="475234" y="957580"/>
                    <a:pt x="472440" y="954786"/>
                    <a:pt x="472440" y="951230"/>
                  </a:cubicBezTo>
                  <a:cubicBezTo>
                    <a:pt x="472440" y="947674"/>
                    <a:pt x="475234" y="944880"/>
                    <a:pt x="478790" y="944880"/>
                  </a:cubicBezTo>
                  <a:cubicBezTo>
                    <a:pt x="736219" y="944880"/>
                    <a:pt x="944880" y="736219"/>
                    <a:pt x="944880" y="478790"/>
                  </a:cubicBezTo>
                  <a:cubicBezTo>
                    <a:pt x="944880" y="477139"/>
                    <a:pt x="945515" y="475488"/>
                    <a:pt x="946785" y="474345"/>
                  </a:cubicBezTo>
                  <a:lnTo>
                    <a:pt x="951230" y="478790"/>
                  </a:lnTo>
                  <a:lnTo>
                    <a:pt x="944880" y="478790"/>
                  </a:lnTo>
                  <a:cubicBezTo>
                    <a:pt x="945007" y="221361"/>
                    <a:pt x="736219" y="12700"/>
                    <a:pt x="478790" y="12700"/>
                  </a:cubicBezTo>
                  <a:cubicBezTo>
                    <a:pt x="478155" y="12700"/>
                    <a:pt x="477520" y="12573"/>
                    <a:pt x="476885" y="12446"/>
                  </a:cubicBezTo>
                  <a:lnTo>
                    <a:pt x="478790" y="6350"/>
                  </a:lnTo>
                  <a:lnTo>
                    <a:pt x="478790" y="12700"/>
                  </a:lnTo>
                  <a:cubicBezTo>
                    <a:pt x="221361" y="12700"/>
                    <a:pt x="12700" y="221361"/>
                    <a:pt x="12700" y="478790"/>
                  </a:cubicBezTo>
                  <a:close/>
                </a:path>
              </a:pathLst>
            </a:custGeom>
            <a:solidFill>
              <a:srgbClr val="C8CACF"/>
            </a:solidFill>
          </p:spPr>
          <p:txBody>
            <a:bodyPr/>
            <a:lstStyle/>
            <a:p>
              <a:endParaRPr lang="en-US"/>
            </a:p>
          </p:txBody>
        </p:sp>
      </p:grpSp>
      <p:sp>
        <p:nvSpPr>
          <p:cNvPr id="26" name="TextBox 26"/>
          <p:cNvSpPr txBox="1"/>
          <p:nvPr/>
        </p:nvSpPr>
        <p:spPr>
          <a:xfrm>
            <a:off x="10537775" y="6467921"/>
            <a:ext cx="318939" cy="541585"/>
          </a:xfrm>
          <a:prstGeom prst="rect">
            <a:avLst/>
          </a:prstGeom>
        </p:spPr>
        <p:txBody>
          <a:bodyPr lIns="0" tIns="0" rIns="0" bIns="0" rtlCol="0" anchor="t">
            <a:spAutoFit/>
          </a:bodyPr>
          <a:lstStyle/>
          <a:p>
            <a:pPr algn="l">
              <a:lnSpc>
                <a:spcPts val="4000"/>
              </a:lnSpc>
            </a:pPr>
            <a:r>
              <a:rPr lang="en-US" sz="2499">
                <a:solidFill>
                  <a:srgbClr val="52586B"/>
                </a:solidFill>
                <a:latin typeface="Monami"/>
                <a:ea typeface="Monami"/>
                <a:cs typeface="Monami"/>
                <a:sym typeface="Monami"/>
              </a:rPr>
              <a:t>3</a:t>
            </a:r>
          </a:p>
        </p:txBody>
      </p:sp>
      <p:sp>
        <p:nvSpPr>
          <p:cNvPr id="27" name="TextBox 27"/>
          <p:cNvSpPr txBox="1"/>
          <p:nvPr/>
        </p:nvSpPr>
        <p:spPr>
          <a:xfrm>
            <a:off x="2892326" y="6008191"/>
            <a:ext cx="3544044" cy="519112"/>
          </a:xfrm>
          <a:prstGeom prst="rect">
            <a:avLst/>
          </a:prstGeom>
        </p:spPr>
        <p:txBody>
          <a:bodyPr lIns="0" tIns="0" rIns="0" bIns="0" rtlCol="0" anchor="t">
            <a:spAutoFit/>
          </a:bodyPr>
          <a:lstStyle/>
          <a:p>
            <a:pPr algn="r">
              <a:lnSpc>
                <a:spcPts val="3437"/>
              </a:lnSpc>
            </a:pPr>
            <a:r>
              <a:rPr lang="en-US" sz="2750">
                <a:solidFill>
                  <a:srgbClr val="52586B"/>
                </a:solidFill>
                <a:latin typeface="Monami"/>
                <a:ea typeface="Monami"/>
                <a:cs typeface="Monami"/>
                <a:sym typeface="Monami"/>
              </a:rPr>
              <a:t>Opacity</a:t>
            </a:r>
          </a:p>
        </p:txBody>
      </p:sp>
      <p:sp>
        <p:nvSpPr>
          <p:cNvPr id="28" name="TextBox 28"/>
          <p:cNvSpPr txBox="1"/>
          <p:nvPr/>
        </p:nvSpPr>
        <p:spPr>
          <a:xfrm>
            <a:off x="992238" y="6592640"/>
            <a:ext cx="5444132" cy="558404"/>
          </a:xfrm>
          <a:prstGeom prst="rect">
            <a:avLst/>
          </a:prstGeom>
        </p:spPr>
        <p:txBody>
          <a:bodyPr lIns="0" tIns="0" rIns="0" bIns="0" rtlCol="0" anchor="t">
            <a:spAutoFit/>
          </a:bodyPr>
          <a:lstStyle/>
          <a:p>
            <a:pPr algn="r">
              <a:lnSpc>
                <a:spcPts val="3562"/>
              </a:lnSpc>
            </a:pPr>
            <a:r>
              <a:rPr lang="en-US" sz="2187">
                <a:solidFill>
                  <a:srgbClr val="52586B"/>
                </a:solidFill>
                <a:latin typeface="Arimo"/>
                <a:ea typeface="Arimo"/>
                <a:cs typeface="Arimo"/>
                <a:sym typeface="Arimo"/>
              </a:rPr>
              <a:t>Decision-making can be unclear to users.</a:t>
            </a:r>
          </a:p>
        </p:txBody>
      </p:sp>
      <p:sp>
        <p:nvSpPr>
          <p:cNvPr id="29" name="Freeform 29" descr="preencoded.png"/>
          <p:cNvSpPr/>
          <p:nvPr/>
        </p:nvSpPr>
        <p:spPr>
          <a:xfrm>
            <a:off x="6861572" y="2974479"/>
            <a:ext cx="4564856" cy="4564856"/>
          </a:xfrm>
          <a:custGeom>
            <a:avLst/>
            <a:gdLst/>
            <a:ahLst/>
            <a:cxnLst/>
            <a:rect l="l" t="t" r="r" b="b"/>
            <a:pathLst>
              <a:path w="4564856" h="4564856">
                <a:moveTo>
                  <a:pt x="0" y="0"/>
                </a:moveTo>
                <a:lnTo>
                  <a:pt x="4564857" y="0"/>
                </a:lnTo>
                <a:lnTo>
                  <a:pt x="4564857" y="4564856"/>
                </a:lnTo>
                <a:lnTo>
                  <a:pt x="0" y="4564856"/>
                </a:lnTo>
                <a:lnTo>
                  <a:pt x="0" y="0"/>
                </a:lnTo>
                <a:close/>
              </a:path>
            </a:pathLst>
          </a:custGeom>
          <a:blipFill>
            <a:blip r:embed="rId6"/>
            <a:stretch>
              <a:fillRect/>
            </a:stretch>
          </a:blipFill>
        </p:spPr>
        <p:txBody>
          <a:bodyPr/>
          <a:lstStyle/>
          <a:p>
            <a:endParaRPr lang="en-US"/>
          </a:p>
        </p:txBody>
      </p:sp>
      <p:grpSp>
        <p:nvGrpSpPr>
          <p:cNvPr id="30" name="Group 30"/>
          <p:cNvGrpSpPr/>
          <p:nvPr/>
        </p:nvGrpSpPr>
        <p:grpSpPr>
          <a:xfrm>
            <a:off x="7231410" y="6451104"/>
            <a:ext cx="718245" cy="718245"/>
            <a:chOff x="0" y="0"/>
            <a:chExt cx="957660" cy="957660"/>
          </a:xfrm>
        </p:grpSpPr>
        <p:sp>
          <p:nvSpPr>
            <p:cNvPr id="31" name="Freeform 31"/>
            <p:cNvSpPr/>
            <p:nvPr/>
          </p:nvSpPr>
          <p:spPr>
            <a:xfrm>
              <a:off x="6350" y="6350"/>
              <a:ext cx="944880" cy="944880"/>
            </a:xfrm>
            <a:custGeom>
              <a:avLst/>
              <a:gdLst/>
              <a:ahLst/>
              <a:cxnLst/>
              <a:rect l="l" t="t" r="r" b="b"/>
              <a:pathLst>
                <a:path w="944880" h="944880">
                  <a:moveTo>
                    <a:pt x="0" y="472440"/>
                  </a:moveTo>
                  <a:cubicBezTo>
                    <a:pt x="0" y="211582"/>
                    <a:pt x="211582" y="0"/>
                    <a:pt x="472440" y="0"/>
                  </a:cubicBezTo>
                  <a:cubicBezTo>
                    <a:pt x="733298" y="0"/>
                    <a:pt x="944880" y="211582"/>
                    <a:pt x="944880" y="472440"/>
                  </a:cubicBezTo>
                  <a:cubicBezTo>
                    <a:pt x="944880" y="733298"/>
                    <a:pt x="733298" y="944880"/>
                    <a:pt x="472440" y="944880"/>
                  </a:cubicBezTo>
                  <a:cubicBezTo>
                    <a:pt x="211582" y="944880"/>
                    <a:pt x="0" y="733425"/>
                    <a:pt x="0" y="472440"/>
                  </a:cubicBezTo>
                  <a:close/>
                </a:path>
              </a:pathLst>
            </a:custGeom>
            <a:solidFill>
              <a:srgbClr val="E2E4E9"/>
            </a:solidFill>
          </p:spPr>
          <p:txBody>
            <a:bodyPr/>
            <a:lstStyle/>
            <a:p>
              <a:endParaRPr lang="en-US"/>
            </a:p>
          </p:txBody>
        </p:sp>
        <p:sp>
          <p:nvSpPr>
            <p:cNvPr id="32" name="Freeform 32"/>
            <p:cNvSpPr/>
            <p:nvPr/>
          </p:nvSpPr>
          <p:spPr>
            <a:xfrm>
              <a:off x="0" y="0"/>
              <a:ext cx="957580" cy="957707"/>
            </a:xfrm>
            <a:custGeom>
              <a:avLst/>
              <a:gdLst/>
              <a:ahLst/>
              <a:cxnLst/>
              <a:rect l="l" t="t" r="r" b="b"/>
              <a:pathLst>
                <a:path w="957580" h="957707">
                  <a:moveTo>
                    <a:pt x="0" y="478790"/>
                  </a:moveTo>
                  <a:cubicBezTo>
                    <a:pt x="0" y="214376"/>
                    <a:pt x="214376" y="0"/>
                    <a:pt x="478790" y="0"/>
                  </a:cubicBezTo>
                  <a:cubicBezTo>
                    <a:pt x="479425" y="0"/>
                    <a:pt x="480060" y="127"/>
                    <a:pt x="480695" y="254"/>
                  </a:cubicBezTo>
                  <a:lnTo>
                    <a:pt x="478790" y="6350"/>
                  </a:lnTo>
                  <a:lnTo>
                    <a:pt x="478790" y="0"/>
                  </a:lnTo>
                  <a:lnTo>
                    <a:pt x="478790" y="6350"/>
                  </a:lnTo>
                  <a:lnTo>
                    <a:pt x="478790" y="0"/>
                  </a:lnTo>
                  <a:cubicBezTo>
                    <a:pt x="743204" y="0"/>
                    <a:pt x="957580" y="214376"/>
                    <a:pt x="957580" y="478790"/>
                  </a:cubicBezTo>
                  <a:cubicBezTo>
                    <a:pt x="957580" y="480441"/>
                    <a:pt x="956945" y="482092"/>
                    <a:pt x="955675" y="483235"/>
                  </a:cubicBezTo>
                  <a:lnTo>
                    <a:pt x="951230" y="478790"/>
                  </a:lnTo>
                  <a:lnTo>
                    <a:pt x="957580" y="478790"/>
                  </a:lnTo>
                  <a:cubicBezTo>
                    <a:pt x="957580" y="743204"/>
                    <a:pt x="743204" y="957580"/>
                    <a:pt x="478790" y="957580"/>
                  </a:cubicBezTo>
                  <a:lnTo>
                    <a:pt x="478790" y="951230"/>
                  </a:lnTo>
                  <a:lnTo>
                    <a:pt x="478790" y="944880"/>
                  </a:lnTo>
                  <a:lnTo>
                    <a:pt x="478790" y="951230"/>
                  </a:lnTo>
                  <a:lnTo>
                    <a:pt x="478790" y="957580"/>
                  </a:lnTo>
                  <a:cubicBezTo>
                    <a:pt x="214376" y="957707"/>
                    <a:pt x="0" y="743331"/>
                    <a:pt x="0" y="478790"/>
                  </a:cubicBezTo>
                  <a:cubicBezTo>
                    <a:pt x="0" y="475234"/>
                    <a:pt x="2794" y="472440"/>
                    <a:pt x="6350" y="472440"/>
                  </a:cubicBezTo>
                  <a:lnTo>
                    <a:pt x="6350" y="478790"/>
                  </a:lnTo>
                  <a:lnTo>
                    <a:pt x="0" y="478790"/>
                  </a:lnTo>
                  <a:moveTo>
                    <a:pt x="12700" y="478790"/>
                  </a:moveTo>
                  <a:cubicBezTo>
                    <a:pt x="12700" y="482346"/>
                    <a:pt x="9906" y="485140"/>
                    <a:pt x="6350" y="485140"/>
                  </a:cubicBezTo>
                  <a:lnTo>
                    <a:pt x="6350" y="478790"/>
                  </a:lnTo>
                  <a:lnTo>
                    <a:pt x="12700" y="478790"/>
                  </a:lnTo>
                  <a:cubicBezTo>
                    <a:pt x="12700" y="736219"/>
                    <a:pt x="221361" y="944880"/>
                    <a:pt x="478790" y="944880"/>
                  </a:cubicBezTo>
                  <a:cubicBezTo>
                    <a:pt x="482346" y="944880"/>
                    <a:pt x="485140" y="947674"/>
                    <a:pt x="485140" y="951230"/>
                  </a:cubicBezTo>
                  <a:cubicBezTo>
                    <a:pt x="485140" y="954786"/>
                    <a:pt x="482346" y="957580"/>
                    <a:pt x="478790" y="957580"/>
                  </a:cubicBezTo>
                  <a:cubicBezTo>
                    <a:pt x="475234" y="957580"/>
                    <a:pt x="472440" y="954786"/>
                    <a:pt x="472440" y="951230"/>
                  </a:cubicBezTo>
                  <a:cubicBezTo>
                    <a:pt x="472440" y="947674"/>
                    <a:pt x="475234" y="944880"/>
                    <a:pt x="478790" y="944880"/>
                  </a:cubicBezTo>
                  <a:cubicBezTo>
                    <a:pt x="736219" y="944880"/>
                    <a:pt x="944880" y="736219"/>
                    <a:pt x="944880" y="478790"/>
                  </a:cubicBezTo>
                  <a:cubicBezTo>
                    <a:pt x="944880" y="477139"/>
                    <a:pt x="945515" y="475488"/>
                    <a:pt x="946785" y="474345"/>
                  </a:cubicBezTo>
                  <a:lnTo>
                    <a:pt x="951230" y="478790"/>
                  </a:lnTo>
                  <a:lnTo>
                    <a:pt x="944880" y="478790"/>
                  </a:lnTo>
                  <a:cubicBezTo>
                    <a:pt x="945007" y="221361"/>
                    <a:pt x="736219" y="12700"/>
                    <a:pt x="478790" y="12700"/>
                  </a:cubicBezTo>
                  <a:cubicBezTo>
                    <a:pt x="478155" y="12700"/>
                    <a:pt x="477520" y="12573"/>
                    <a:pt x="476885" y="12446"/>
                  </a:cubicBezTo>
                  <a:lnTo>
                    <a:pt x="478790" y="6350"/>
                  </a:lnTo>
                  <a:lnTo>
                    <a:pt x="478790" y="12700"/>
                  </a:lnTo>
                  <a:cubicBezTo>
                    <a:pt x="221361" y="12700"/>
                    <a:pt x="12700" y="221361"/>
                    <a:pt x="12700" y="478790"/>
                  </a:cubicBezTo>
                  <a:close/>
                </a:path>
              </a:pathLst>
            </a:custGeom>
            <a:solidFill>
              <a:srgbClr val="C8CACF"/>
            </a:solidFill>
          </p:spPr>
          <p:txBody>
            <a:bodyPr/>
            <a:lstStyle/>
            <a:p>
              <a:endParaRPr lang="en-US"/>
            </a:p>
          </p:txBody>
        </p:sp>
      </p:grpSp>
      <p:sp>
        <p:nvSpPr>
          <p:cNvPr id="33" name="TextBox 33"/>
          <p:cNvSpPr txBox="1"/>
          <p:nvPr/>
        </p:nvSpPr>
        <p:spPr>
          <a:xfrm>
            <a:off x="7430989" y="6467921"/>
            <a:ext cx="318939" cy="541585"/>
          </a:xfrm>
          <a:prstGeom prst="rect">
            <a:avLst/>
          </a:prstGeom>
        </p:spPr>
        <p:txBody>
          <a:bodyPr lIns="0" tIns="0" rIns="0" bIns="0" rtlCol="0" anchor="t">
            <a:spAutoFit/>
          </a:bodyPr>
          <a:lstStyle/>
          <a:p>
            <a:pPr algn="l">
              <a:lnSpc>
                <a:spcPts val="4000"/>
              </a:lnSpc>
            </a:pPr>
            <a:r>
              <a:rPr lang="en-US" sz="2499">
                <a:solidFill>
                  <a:srgbClr val="52586B"/>
                </a:solidFill>
                <a:latin typeface="Monami"/>
                <a:ea typeface="Monami"/>
                <a:cs typeface="Monami"/>
                <a:sym typeface="Monami"/>
              </a:rPr>
              <a:t>4</a:t>
            </a:r>
          </a:p>
        </p:txBody>
      </p:sp>
      <p:sp>
        <p:nvSpPr>
          <p:cNvPr id="34" name="TextBox 34"/>
          <p:cNvSpPr txBox="1"/>
          <p:nvPr/>
        </p:nvSpPr>
        <p:spPr>
          <a:xfrm>
            <a:off x="992238" y="7753499"/>
            <a:ext cx="16303526" cy="1012031"/>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Platforms enforce their Terms of Service against harmful content like hate speech and misinformation. They remove millions of pieces quarterly, using AI, human reviewers, and user reports. The process often lacks transparency, frustrating users.</a:t>
            </a:r>
          </a:p>
        </p:txBody>
      </p:sp>
      <p:graphicFrame>
        <p:nvGraphicFramePr>
          <p:cNvPr id="35" name="Table 34">
            <a:extLst>
              <a:ext uri="{FF2B5EF4-FFF2-40B4-BE49-F238E27FC236}">
                <a16:creationId xmlns:a16="http://schemas.microsoft.com/office/drawing/2014/main" id="{FEA88F0B-C845-8331-B7DE-915FF447269C}"/>
              </a:ext>
            </a:extLst>
          </p:cNvPr>
          <p:cNvGraphicFramePr>
            <a:graphicFrameLocks noGrp="1"/>
          </p:cNvGraphicFramePr>
          <p:nvPr>
            <p:extLst>
              <p:ext uri="{D42A27DB-BD31-4B8C-83A1-F6EECF244321}">
                <p14:modId xmlns:p14="http://schemas.microsoft.com/office/powerpoint/2010/main" val="1350527242"/>
              </p:ext>
            </p:extLst>
          </p:nvPr>
        </p:nvGraphicFramePr>
        <p:xfrm>
          <a:off x="-228600" y="-75307"/>
          <a:ext cx="18745200" cy="1249263"/>
        </p:xfrm>
        <a:graphic>
          <a:graphicData uri="http://schemas.openxmlformats.org/drawingml/2006/table">
            <a:tbl>
              <a:tblPr firstRow="1" bandRow="1">
                <a:tableStyleId>{5C22544A-7EE6-4342-B048-85BDC9FD1C3A}</a:tableStyleId>
              </a:tblPr>
              <a:tblGrid>
                <a:gridCol w="18745200">
                  <a:extLst>
                    <a:ext uri="{9D8B030D-6E8A-4147-A177-3AD203B41FA5}">
                      <a16:colId xmlns:a16="http://schemas.microsoft.com/office/drawing/2014/main" val="3658555014"/>
                    </a:ext>
                  </a:extLst>
                </a:gridCol>
              </a:tblGrid>
              <a:tr h="1249263">
                <a:tc>
                  <a:txBody>
                    <a:bodyPr/>
                    <a:lstStyle/>
                    <a:p>
                      <a:endParaRPr lang="en-US" dirty="0"/>
                    </a:p>
                  </a:txBody>
                  <a:tcPr/>
                </a:tc>
                <a:extLst>
                  <a:ext uri="{0D108BD9-81ED-4DB2-BD59-A6C34878D82A}">
                    <a16:rowId xmlns:a16="http://schemas.microsoft.com/office/drawing/2014/main" val="637013379"/>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TextBox 5"/>
          <p:cNvSpPr txBox="1"/>
          <p:nvPr/>
        </p:nvSpPr>
        <p:spPr>
          <a:xfrm>
            <a:off x="1937824" y="982100"/>
            <a:ext cx="10851468" cy="1016776"/>
          </a:xfrm>
          <a:prstGeom prst="rect">
            <a:avLst/>
          </a:prstGeom>
        </p:spPr>
        <p:txBody>
          <a:bodyPr lIns="0" tIns="0" rIns="0" bIns="0" rtlCol="0" anchor="t">
            <a:spAutoFit/>
          </a:bodyPr>
          <a:lstStyle/>
          <a:p>
            <a:pPr algn="l">
              <a:lnSpc>
                <a:spcPts val="6937"/>
              </a:lnSpc>
            </a:pPr>
            <a:r>
              <a:rPr lang="en-US" sz="5500">
                <a:solidFill>
                  <a:srgbClr val="373B48"/>
                </a:solidFill>
                <a:latin typeface="Monami"/>
                <a:ea typeface="Monami"/>
                <a:cs typeface="Monami"/>
                <a:sym typeface="Monami"/>
              </a:rPr>
              <a:t>Content Moderation: Statistics</a:t>
            </a:r>
          </a:p>
        </p:txBody>
      </p:sp>
      <p:sp>
        <p:nvSpPr>
          <p:cNvPr id="6" name="Freeform 6"/>
          <p:cNvSpPr/>
          <p:nvPr/>
        </p:nvSpPr>
        <p:spPr>
          <a:xfrm>
            <a:off x="3163590" y="2681856"/>
            <a:ext cx="12488357" cy="6125106"/>
          </a:xfrm>
          <a:custGeom>
            <a:avLst/>
            <a:gdLst/>
            <a:ahLst/>
            <a:cxnLst/>
            <a:rect l="l" t="t" r="r" b="b"/>
            <a:pathLst>
              <a:path w="12488357" h="6125106">
                <a:moveTo>
                  <a:pt x="0" y="0"/>
                </a:moveTo>
                <a:lnTo>
                  <a:pt x="12488357" y="0"/>
                </a:lnTo>
                <a:lnTo>
                  <a:pt x="12488357" y="6125106"/>
                </a:lnTo>
                <a:lnTo>
                  <a:pt x="0" y="6125106"/>
                </a:lnTo>
                <a:lnTo>
                  <a:pt x="0" y="0"/>
                </a:lnTo>
                <a:close/>
              </a:path>
            </a:pathLst>
          </a:custGeom>
          <a:blipFill>
            <a:blip r:embed="rId3"/>
            <a:stretch>
              <a:fillRect/>
            </a:stretch>
          </a:blipFill>
        </p:spPr>
        <p:txBody>
          <a:bodyPr/>
          <a:lstStyle/>
          <a:p>
            <a:endParaRPr lang="en-US"/>
          </a:p>
        </p:txBody>
      </p:sp>
      <p:graphicFrame>
        <p:nvGraphicFramePr>
          <p:cNvPr id="7" name="Table 6">
            <a:extLst>
              <a:ext uri="{FF2B5EF4-FFF2-40B4-BE49-F238E27FC236}">
                <a16:creationId xmlns:a16="http://schemas.microsoft.com/office/drawing/2014/main" id="{111D8116-9CD2-5727-B856-BB9909D56DC9}"/>
              </a:ext>
            </a:extLst>
          </p:cNvPr>
          <p:cNvGraphicFramePr>
            <a:graphicFrameLocks noGrp="1"/>
          </p:cNvGraphicFramePr>
          <p:nvPr>
            <p:extLst>
              <p:ext uri="{D42A27DB-BD31-4B8C-83A1-F6EECF244321}">
                <p14:modId xmlns:p14="http://schemas.microsoft.com/office/powerpoint/2010/main" val="2102838515"/>
              </p:ext>
            </p:extLst>
          </p:nvPr>
        </p:nvGraphicFramePr>
        <p:xfrm>
          <a:off x="-228600" y="-342900"/>
          <a:ext cx="18745200" cy="1249263"/>
        </p:xfrm>
        <a:graphic>
          <a:graphicData uri="http://schemas.openxmlformats.org/drawingml/2006/table">
            <a:tbl>
              <a:tblPr firstRow="1" bandRow="1">
                <a:tableStyleId>{5C22544A-7EE6-4342-B048-85BDC9FD1C3A}</a:tableStyleId>
              </a:tblPr>
              <a:tblGrid>
                <a:gridCol w="18745200">
                  <a:extLst>
                    <a:ext uri="{9D8B030D-6E8A-4147-A177-3AD203B41FA5}">
                      <a16:colId xmlns:a16="http://schemas.microsoft.com/office/drawing/2014/main" val="3658555014"/>
                    </a:ext>
                  </a:extLst>
                </a:gridCol>
              </a:tblGrid>
              <a:tr h="1249263">
                <a:tc>
                  <a:txBody>
                    <a:bodyPr/>
                    <a:lstStyle/>
                    <a:p>
                      <a:endParaRPr lang="en-US" dirty="0"/>
                    </a:p>
                  </a:txBody>
                  <a:tcPr/>
                </a:tc>
                <a:extLst>
                  <a:ext uri="{0D108BD9-81ED-4DB2-BD59-A6C34878D82A}">
                    <a16:rowId xmlns:a16="http://schemas.microsoft.com/office/drawing/2014/main" val="637013379"/>
                  </a:ext>
                </a:extLst>
              </a:tr>
            </a:tbl>
          </a:graphicData>
        </a:graphic>
      </p:graphicFrame>
      <p:sp>
        <p:nvSpPr>
          <p:cNvPr id="8" name="TextBox 7">
            <a:extLst>
              <a:ext uri="{FF2B5EF4-FFF2-40B4-BE49-F238E27FC236}">
                <a16:creationId xmlns:a16="http://schemas.microsoft.com/office/drawing/2014/main" id="{322B1578-1DED-A550-FA0F-046504E17B4C}"/>
              </a:ext>
            </a:extLst>
          </p:cNvPr>
          <p:cNvSpPr txBox="1"/>
          <p:nvPr/>
        </p:nvSpPr>
        <p:spPr>
          <a:xfrm>
            <a:off x="99391" y="-596348"/>
            <a:ext cx="184731" cy="369332"/>
          </a:xfrm>
          <a:prstGeom prst="rect">
            <a:avLst/>
          </a:prstGeom>
          <a:noFill/>
        </p:spPr>
        <p:txBody>
          <a:bodyPr wrap="none" rtlCol="0">
            <a:spAutoFit/>
          </a:bodyPr>
          <a:lstStyle/>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TextBox 5"/>
          <p:cNvSpPr txBox="1"/>
          <p:nvPr/>
        </p:nvSpPr>
        <p:spPr>
          <a:xfrm>
            <a:off x="992238" y="1895178"/>
            <a:ext cx="16303526" cy="1905297"/>
          </a:xfrm>
          <a:prstGeom prst="rect">
            <a:avLst/>
          </a:prstGeom>
        </p:spPr>
        <p:txBody>
          <a:bodyPr lIns="0" tIns="0" rIns="0" bIns="0" rtlCol="0" anchor="t">
            <a:spAutoFit/>
          </a:bodyPr>
          <a:lstStyle/>
          <a:p>
            <a:pPr algn="l">
              <a:lnSpc>
                <a:spcPts val="6937"/>
              </a:lnSpc>
            </a:pPr>
            <a:r>
              <a:rPr lang="en-US" sz="5562">
                <a:solidFill>
                  <a:srgbClr val="373B48"/>
                </a:solidFill>
                <a:latin typeface="Monami"/>
                <a:ea typeface="Monami"/>
                <a:cs typeface="Monami"/>
                <a:sym typeface="Monami"/>
              </a:rPr>
              <a:t>Case Studies: Censorship and Removal Examples</a:t>
            </a:r>
          </a:p>
        </p:txBody>
      </p:sp>
      <p:sp>
        <p:nvSpPr>
          <p:cNvPr id="6" name="TextBox 6"/>
          <p:cNvSpPr txBox="1"/>
          <p:nvPr/>
        </p:nvSpPr>
        <p:spPr>
          <a:xfrm>
            <a:off x="992238" y="4262735"/>
            <a:ext cx="16303526" cy="558404"/>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52586B"/>
                </a:solidFill>
                <a:latin typeface="Arimo"/>
                <a:ea typeface="Arimo"/>
                <a:cs typeface="Arimo"/>
                <a:sym typeface="Arimo"/>
              </a:rPr>
              <a:t>COVID-19 misinformation: False health claims removed by platforms.</a:t>
            </a:r>
          </a:p>
        </p:txBody>
      </p:sp>
      <p:sp>
        <p:nvSpPr>
          <p:cNvPr id="7" name="TextBox 7"/>
          <p:cNvSpPr txBox="1"/>
          <p:nvPr/>
        </p:nvSpPr>
        <p:spPr>
          <a:xfrm>
            <a:off x="992238" y="4815482"/>
            <a:ext cx="16303526" cy="558404"/>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52586B"/>
                </a:solidFill>
                <a:latin typeface="Arimo"/>
                <a:ea typeface="Arimo"/>
                <a:cs typeface="Arimo"/>
                <a:sym typeface="Arimo"/>
              </a:rPr>
              <a:t>Political content: Public figures deplatformed for ToS violations.</a:t>
            </a:r>
          </a:p>
        </p:txBody>
      </p:sp>
      <p:sp>
        <p:nvSpPr>
          <p:cNvPr id="8" name="TextBox 8"/>
          <p:cNvSpPr txBox="1"/>
          <p:nvPr/>
        </p:nvSpPr>
        <p:spPr>
          <a:xfrm>
            <a:off x="992238" y="5368230"/>
            <a:ext cx="16303526" cy="558404"/>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52586B"/>
                </a:solidFill>
                <a:latin typeface="Arimo"/>
                <a:ea typeface="Arimo"/>
                <a:cs typeface="Arimo"/>
                <a:sym typeface="Arimo"/>
              </a:rPr>
              <a:t>Incitement to violence: Content related to the Jan 6th Capitol attack removed.</a:t>
            </a:r>
          </a:p>
        </p:txBody>
      </p:sp>
      <p:sp>
        <p:nvSpPr>
          <p:cNvPr id="9" name="TextBox 9"/>
          <p:cNvSpPr txBox="1"/>
          <p:nvPr/>
        </p:nvSpPr>
        <p:spPr>
          <a:xfrm>
            <a:off x="992238" y="5920979"/>
            <a:ext cx="16303526" cy="558404"/>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52586B"/>
                </a:solidFill>
                <a:latin typeface="Arimo"/>
                <a:ea typeface="Arimo"/>
                <a:cs typeface="Arimo"/>
                <a:sym typeface="Arimo"/>
              </a:rPr>
              <a:t>Hate speech: Antisemitic and racist content removed under guidelines.</a:t>
            </a:r>
          </a:p>
        </p:txBody>
      </p:sp>
      <p:sp>
        <p:nvSpPr>
          <p:cNvPr id="10" name="TextBox 10"/>
          <p:cNvSpPr txBox="1"/>
          <p:nvPr/>
        </p:nvSpPr>
        <p:spPr>
          <a:xfrm>
            <a:off x="992238" y="6473726"/>
            <a:ext cx="16303526" cy="558404"/>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52586B"/>
                </a:solidFill>
                <a:latin typeface="Arimo"/>
                <a:ea typeface="Arimo"/>
                <a:cs typeface="Arimo"/>
                <a:sym typeface="Arimo"/>
              </a:rPr>
              <a:t>Child safety: Millions of CSAM pieces proactively removed.</a:t>
            </a:r>
          </a:p>
        </p:txBody>
      </p:sp>
      <p:sp>
        <p:nvSpPr>
          <p:cNvPr id="11" name="TextBox 11"/>
          <p:cNvSpPr txBox="1"/>
          <p:nvPr/>
        </p:nvSpPr>
        <p:spPr>
          <a:xfrm>
            <a:off x="992238" y="7246292"/>
            <a:ext cx="16303526" cy="1012031"/>
          </a:xfrm>
          <a:prstGeom prst="rect">
            <a:avLst/>
          </a:prstGeom>
        </p:spPr>
        <p:txBody>
          <a:bodyPr lIns="0" tIns="0" rIns="0" bIns="0" rtlCol="0" anchor="t">
            <a:spAutoFit/>
          </a:bodyPr>
          <a:lstStyle/>
          <a:p>
            <a:pPr algn="l">
              <a:lnSpc>
                <a:spcPts val="3562"/>
              </a:lnSpc>
            </a:pPr>
            <a:r>
              <a:rPr lang="en-US" sz="2187">
                <a:solidFill>
                  <a:srgbClr val="52586B"/>
                </a:solidFill>
                <a:latin typeface="Arimo"/>
                <a:ea typeface="Arimo"/>
                <a:cs typeface="Arimo"/>
                <a:sym typeface="Arimo"/>
              </a:rPr>
              <a:t>Platforms actively remove content such as COVID-19 misinformation, political violations, and incitement to violence. They also target hate speech and child sexual abuse material, enforcing their guidelines rigorously.</a:t>
            </a:r>
          </a:p>
        </p:txBody>
      </p:sp>
      <p:graphicFrame>
        <p:nvGraphicFramePr>
          <p:cNvPr id="12" name="Table 11">
            <a:extLst>
              <a:ext uri="{FF2B5EF4-FFF2-40B4-BE49-F238E27FC236}">
                <a16:creationId xmlns:a16="http://schemas.microsoft.com/office/drawing/2014/main" id="{77721A0A-2CA6-46F8-779C-9656576AD9C8}"/>
              </a:ext>
            </a:extLst>
          </p:cNvPr>
          <p:cNvGraphicFramePr>
            <a:graphicFrameLocks noGrp="1"/>
          </p:cNvGraphicFramePr>
          <p:nvPr>
            <p:extLst>
              <p:ext uri="{D42A27DB-BD31-4B8C-83A1-F6EECF244321}">
                <p14:modId xmlns:p14="http://schemas.microsoft.com/office/powerpoint/2010/main" val="3994782689"/>
              </p:ext>
            </p:extLst>
          </p:nvPr>
        </p:nvGraphicFramePr>
        <p:xfrm>
          <a:off x="-228600" y="-75307"/>
          <a:ext cx="18745200" cy="1249263"/>
        </p:xfrm>
        <a:graphic>
          <a:graphicData uri="http://schemas.openxmlformats.org/drawingml/2006/table">
            <a:tbl>
              <a:tblPr firstRow="1" bandRow="1">
                <a:tableStyleId>{5C22544A-7EE6-4342-B048-85BDC9FD1C3A}</a:tableStyleId>
              </a:tblPr>
              <a:tblGrid>
                <a:gridCol w="18745200">
                  <a:extLst>
                    <a:ext uri="{9D8B030D-6E8A-4147-A177-3AD203B41FA5}">
                      <a16:colId xmlns:a16="http://schemas.microsoft.com/office/drawing/2014/main" val="3658555014"/>
                    </a:ext>
                  </a:extLst>
                </a:gridCol>
              </a:tblGrid>
              <a:tr h="1249263">
                <a:tc>
                  <a:txBody>
                    <a:bodyPr/>
                    <a:lstStyle/>
                    <a:p>
                      <a:endParaRPr lang="en-US" dirty="0"/>
                    </a:p>
                  </a:txBody>
                  <a:tcPr/>
                </a:tc>
                <a:extLst>
                  <a:ext uri="{0D108BD9-81ED-4DB2-BD59-A6C34878D82A}">
                    <a16:rowId xmlns:a16="http://schemas.microsoft.com/office/drawing/2014/main" val="637013379"/>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A graph of a number of people  AI-generated content may be incorrect."/>
          <p:cNvSpPr/>
          <p:nvPr/>
        </p:nvSpPr>
        <p:spPr>
          <a:xfrm>
            <a:off x="3938886" y="2347561"/>
            <a:ext cx="10685652" cy="7939439"/>
          </a:xfrm>
          <a:custGeom>
            <a:avLst/>
            <a:gdLst/>
            <a:ahLst/>
            <a:cxnLst/>
            <a:rect l="l" t="t" r="r" b="b"/>
            <a:pathLst>
              <a:path w="10685652" h="7939439">
                <a:moveTo>
                  <a:pt x="0" y="0"/>
                </a:moveTo>
                <a:lnTo>
                  <a:pt x="10685653" y="0"/>
                </a:lnTo>
                <a:lnTo>
                  <a:pt x="10685653" y="7939439"/>
                </a:lnTo>
                <a:lnTo>
                  <a:pt x="0" y="7939439"/>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999977" y="404235"/>
            <a:ext cx="14251159" cy="1016776"/>
          </a:xfrm>
          <a:prstGeom prst="rect">
            <a:avLst/>
          </a:prstGeom>
        </p:spPr>
        <p:txBody>
          <a:bodyPr lIns="0" tIns="0" rIns="0" bIns="0" rtlCol="0" anchor="t">
            <a:spAutoFit/>
          </a:bodyPr>
          <a:lstStyle/>
          <a:p>
            <a:pPr algn="l">
              <a:lnSpc>
                <a:spcPts val="6937"/>
              </a:lnSpc>
            </a:pPr>
            <a:r>
              <a:rPr lang="en-US" sz="5500">
                <a:solidFill>
                  <a:srgbClr val="373B48"/>
                </a:solidFill>
                <a:latin typeface="Monami"/>
                <a:ea typeface="Monami"/>
                <a:cs typeface="Monami"/>
                <a:sym typeface="Monami"/>
              </a:rPr>
              <a:t>Case Studies: Censorship Statistics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A graph of a number of blue bars  AI-generated content may be incorrect."/>
          <p:cNvSpPr/>
          <p:nvPr/>
        </p:nvSpPr>
        <p:spPr>
          <a:xfrm>
            <a:off x="3836310" y="2282234"/>
            <a:ext cx="10773575" cy="8004766"/>
          </a:xfrm>
          <a:custGeom>
            <a:avLst/>
            <a:gdLst/>
            <a:ahLst/>
            <a:cxnLst/>
            <a:rect l="l" t="t" r="r" b="b"/>
            <a:pathLst>
              <a:path w="10773575" h="8004766">
                <a:moveTo>
                  <a:pt x="0" y="0"/>
                </a:moveTo>
                <a:lnTo>
                  <a:pt x="10773575" y="0"/>
                </a:lnTo>
                <a:lnTo>
                  <a:pt x="10773575" y="8004766"/>
                </a:lnTo>
                <a:lnTo>
                  <a:pt x="0" y="8004766"/>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999977" y="404235"/>
            <a:ext cx="14251159" cy="1016776"/>
          </a:xfrm>
          <a:prstGeom prst="rect">
            <a:avLst/>
          </a:prstGeom>
        </p:spPr>
        <p:txBody>
          <a:bodyPr lIns="0" tIns="0" rIns="0" bIns="0" rtlCol="0" anchor="t">
            <a:spAutoFit/>
          </a:bodyPr>
          <a:lstStyle/>
          <a:p>
            <a:pPr algn="l">
              <a:lnSpc>
                <a:spcPts val="6937"/>
              </a:lnSpc>
            </a:pPr>
            <a:r>
              <a:rPr lang="en-US" sz="5500">
                <a:solidFill>
                  <a:srgbClr val="373B48"/>
                </a:solidFill>
                <a:latin typeface="Monami"/>
                <a:ea typeface="Monami"/>
                <a:cs typeface="Monami"/>
                <a:sym typeface="Monami"/>
              </a:rPr>
              <a:t>Case Studies: Censorship Statistics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0196"/>
              </a:srgbClr>
            </a:solidFill>
          </p:spPr>
          <p:txBody>
            <a:bodyPr/>
            <a:lstStyle/>
            <a:p>
              <a:endParaRPr lang="en-US"/>
            </a:p>
          </p:txBody>
        </p:sp>
      </p:grpSp>
      <p:sp>
        <p:nvSpPr>
          <p:cNvPr id="5" name="Freeform 5" descr="A graph of bullying and harassment content  AI-generated content may be incorrect."/>
          <p:cNvSpPr/>
          <p:nvPr/>
        </p:nvSpPr>
        <p:spPr>
          <a:xfrm>
            <a:off x="4155695" y="2595754"/>
            <a:ext cx="10351612" cy="7691248"/>
          </a:xfrm>
          <a:custGeom>
            <a:avLst/>
            <a:gdLst/>
            <a:ahLst/>
            <a:cxnLst/>
            <a:rect l="l" t="t" r="r" b="b"/>
            <a:pathLst>
              <a:path w="10351612" h="7691248">
                <a:moveTo>
                  <a:pt x="0" y="0"/>
                </a:moveTo>
                <a:lnTo>
                  <a:pt x="10351612" y="0"/>
                </a:lnTo>
                <a:lnTo>
                  <a:pt x="10351612" y="7691247"/>
                </a:lnTo>
                <a:lnTo>
                  <a:pt x="0" y="7691247"/>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999977" y="404235"/>
            <a:ext cx="14251159" cy="1016776"/>
          </a:xfrm>
          <a:prstGeom prst="rect">
            <a:avLst/>
          </a:prstGeom>
        </p:spPr>
        <p:txBody>
          <a:bodyPr lIns="0" tIns="0" rIns="0" bIns="0" rtlCol="0" anchor="t">
            <a:spAutoFit/>
          </a:bodyPr>
          <a:lstStyle/>
          <a:p>
            <a:pPr algn="l">
              <a:lnSpc>
                <a:spcPts val="6937"/>
              </a:lnSpc>
            </a:pPr>
            <a:r>
              <a:rPr lang="en-US" sz="5500">
                <a:solidFill>
                  <a:srgbClr val="373B48"/>
                </a:solidFill>
                <a:latin typeface="Monami"/>
                <a:ea typeface="Monami"/>
                <a:cs typeface="Monami"/>
                <a:sym typeface="Monami"/>
              </a:rPr>
              <a:t>Case Studies: Censorship Statistics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343</TotalTime>
  <Words>1065</Words>
  <Application>Microsoft Macintosh PowerPoint</Application>
  <PresentationFormat>Custom</PresentationFormat>
  <Paragraphs>116</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 (MS) Bold</vt:lpstr>
      <vt:lpstr>Arimo</vt:lpstr>
      <vt:lpstr>Calibri</vt:lpstr>
      <vt:lpstr>Calibri (MS)</vt:lpstr>
      <vt:lpstr>Monami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Adib Yasir</dc:creator>
  <cp:lastModifiedBy>Md Sadman Hafij Digonto</cp:lastModifiedBy>
  <cp:revision>5</cp:revision>
  <cp:lastPrinted>2025-06-16T08:14:24Z</cp:lastPrinted>
  <dcterms:created xsi:type="dcterms:W3CDTF">2006-08-16T00:00:00Z</dcterms:created>
  <dcterms:modified xsi:type="dcterms:W3CDTF">2025-06-16T10:06:38Z</dcterms:modified>
  <dc:identifier>DAGqc5_Wy6c</dc:identifier>
</cp:coreProperties>
</file>

<file path=docProps/thumbnail.jpeg>
</file>